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83" r:id="rId2"/>
    <p:sldId id="484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508" r:id="rId27"/>
    <p:sldId id="509" r:id="rId2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4660"/>
  </p:normalViewPr>
  <p:slideViewPr>
    <p:cSldViewPr>
      <p:cViewPr varScale="1">
        <p:scale>
          <a:sx n="110" d="100"/>
          <a:sy n="110" d="100"/>
        </p:scale>
        <p:origin x="211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FCD04-9538-4D49-B7F1-4383DE5AB814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2614B-A00B-40D8-97E2-418BEC6DA3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69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2939A-1F8C-419F-A0AD-757BF994DBD6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8E3B6-F9C8-4E91-9C2B-B161F774D4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93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86B69B5A-285D-4E0A-92C5-81F267830C33}" type="slidenum">
              <a:rPr lang="en-US" altLang="ko-KR"/>
              <a:pPr eaLnBrk="1" hangingPunct="1"/>
              <a:t>1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67186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ko-KR" altLang="en-US" smtClean="0"/>
              <a:t>표삽입</a:t>
            </a: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48178D30-7886-495B-9EBF-BD3DD5D9C631}" type="slidenum">
              <a:rPr lang="ko-KR" altLang="en-US"/>
              <a:pPr eaLnBrk="1" hangingPunct="1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92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65-1FD9-4767-9DC8-73E4C347E31A}" type="datetimeFigureOut">
              <a:rPr lang="ko-KR" altLang="en-US" smtClean="0"/>
              <a:pPr/>
              <a:t>2018-05-06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7F27-EC13-4621-9291-6C0C6951D4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78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65-1FD9-4767-9DC8-73E4C347E31A}" type="datetimeFigureOut">
              <a:rPr lang="ko-KR" altLang="en-US" smtClean="0"/>
              <a:pPr/>
              <a:t>2018-05-06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7F27-EC13-4621-9291-6C0C6951D4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53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65-1FD9-4767-9DC8-73E4C347E31A}" type="datetimeFigureOut">
              <a:rPr lang="ko-KR" altLang="en-US" smtClean="0"/>
              <a:pPr/>
              <a:t>2018-05-06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7F27-EC13-4621-9291-6C0C6951D4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94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65-1FD9-4767-9DC8-73E4C347E31A}" type="datetimeFigureOut">
              <a:rPr lang="ko-KR" altLang="en-US" smtClean="0"/>
              <a:pPr/>
              <a:t>2018-05-06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7F27-EC13-4621-9291-6C0C6951D4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82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65-1FD9-4767-9DC8-73E4C347E31A}" type="datetimeFigureOut">
              <a:rPr lang="ko-KR" altLang="en-US" smtClean="0"/>
              <a:pPr/>
              <a:t>2018-05-06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7F27-EC13-4621-9291-6C0C6951D4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54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65-1FD9-4767-9DC8-73E4C347E31A}" type="datetimeFigureOut">
              <a:rPr lang="ko-KR" altLang="en-US" smtClean="0"/>
              <a:pPr/>
              <a:t>2018-05-06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7F27-EC13-4621-9291-6C0C6951D4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01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65-1FD9-4767-9DC8-73E4C347E31A}" type="datetimeFigureOut">
              <a:rPr lang="ko-KR" altLang="en-US" smtClean="0"/>
              <a:pPr/>
              <a:t>2018-05-06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7F27-EC13-4621-9291-6C0C6951D4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02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65-1FD9-4767-9DC8-73E4C347E31A}" type="datetimeFigureOut">
              <a:rPr lang="ko-KR" altLang="en-US" smtClean="0"/>
              <a:pPr/>
              <a:t>2018-05-06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7F27-EC13-4621-9291-6C0C6951D4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35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65-1FD9-4767-9DC8-73E4C347E31A}" type="datetimeFigureOut">
              <a:rPr lang="ko-KR" altLang="en-US" smtClean="0"/>
              <a:pPr/>
              <a:t>2018-05-06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7F27-EC13-4621-9291-6C0C6951D4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63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65-1FD9-4767-9DC8-73E4C347E31A}" type="datetimeFigureOut">
              <a:rPr lang="ko-KR" altLang="en-US" smtClean="0"/>
              <a:pPr/>
              <a:t>2018-05-06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7F27-EC13-4621-9291-6C0C6951D4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55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65-1FD9-4767-9DC8-73E4C347E31A}" type="datetimeFigureOut">
              <a:rPr lang="ko-KR" altLang="en-US" smtClean="0"/>
              <a:pPr/>
              <a:t>2018-05-06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7F27-EC13-4621-9291-6C0C6951D4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78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EFF65-1FD9-4767-9DC8-73E4C347E31A}" type="datetimeFigureOut">
              <a:rPr lang="ko-KR" altLang="en-US" smtClean="0"/>
              <a:pPr/>
              <a:t>2018-05-06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7F27-EC13-4621-9291-6C0C6951D4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01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32083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267744" y="0"/>
            <a:ext cx="1440160" cy="6868876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50000"/>
                  <a:lumMod val="0"/>
                  <a:lumOff val="100000"/>
                </a:srgbClr>
              </a:gs>
              <a:gs pos="49000">
                <a:srgbClr val="FFFFFF"/>
              </a:gs>
              <a:gs pos="100000">
                <a:schemeClr val="bg1">
                  <a:alpha val="57000"/>
                </a:schemeClr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419296" y="-88"/>
            <a:ext cx="1440160" cy="6868876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50000"/>
                  <a:lumMod val="0"/>
                  <a:lumOff val="100000"/>
                </a:srgbClr>
              </a:gs>
              <a:gs pos="49000">
                <a:srgbClr val="FFFFFF"/>
              </a:gs>
              <a:gs pos="100000">
                <a:schemeClr val="bg1">
                  <a:alpha val="57000"/>
                </a:schemeClr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565656" y="3680"/>
            <a:ext cx="1440160" cy="6868876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50000"/>
                  <a:lumMod val="0"/>
                  <a:lumOff val="100000"/>
                </a:srgbClr>
              </a:gs>
              <a:gs pos="49000">
                <a:srgbClr val="FFFFFF"/>
              </a:gs>
              <a:gs pos="100000">
                <a:schemeClr val="bg1">
                  <a:alpha val="57000"/>
                </a:schemeClr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60" name="직사각형 4"/>
          <p:cNvSpPr>
            <a:spLocks noChangeArrowheads="1"/>
          </p:cNvSpPr>
          <p:nvPr/>
        </p:nvSpPr>
        <p:spPr bwMode="auto">
          <a:xfrm>
            <a:off x="2987675" y="1628775"/>
            <a:ext cx="56435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4400" b="1">
                <a:solidFill>
                  <a:srgbClr val="080808"/>
                </a:solidFill>
                <a:latin typeface="Times New Roman" panose="02020603050405020304" pitchFamily="18" charset="0"/>
                <a:ea typeface="신명조" charset="-127"/>
              </a:rPr>
              <a:t>예수님의 리더십 모델</a:t>
            </a:r>
            <a:br>
              <a:rPr lang="ko-KR" altLang="en-US" sz="4400" b="1">
                <a:solidFill>
                  <a:srgbClr val="080808"/>
                </a:solidFill>
                <a:latin typeface="Times New Roman" panose="02020603050405020304" pitchFamily="18" charset="0"/>
                <a:ea typeface="신명조" charset="-127"/>
              </a:rPr>
            </a:br>
            <a:endParaRPr lang="ko-KR" altLang="en-US"/>
          </a:p>
        </p:txBody>
      </p:sp>
      <p:sp>
        <p:nvSpPr>
          <p:cNvPr id="20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5138738"/>
            <a:ext cx="8569325" cy="720725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ko-KR" sz="2800" b="1" smtClean="0">
                <a:solidFill>
                  <a:srgbClr val="080808"/>
                </a:solidFill>
                <a:latin typeface="신명조" charset="-127"/>
                <a:ea typeface="신명조" charset="-127"/>
              </a:rPr>
              <a:t> </a:t>
            </a:r>
            <a:r>
              <a:rPr lang="en-US" altLang="ko-KR" sz="2800" b="1" smtClean="0">
                <a:solidFill>
                  <a:srgbClr val="080808"/>
                </a:solidFill>
                <a:latin typeface="½Å¸íÁ¶" charset="0"/>
                <a:ea typeface="신명조" charset="-127"/>
              </a:rPr>
              <a:t> </a:t>
            </a:r>
            <a:r>
              <a:rPr lang="ko-KR" altLang="en-US" sz="2800" b="1" smtClean="0">
                <a:solidFill>
                  <a:srgbClr val="080808"/>
                </a:solidFill>
                <a:latin typeface="신명조" charset="-127"/>
                <a:ea typeface="신명조" charset="-127"/>
              </a:rPr>
              <a:t>이장로 </a:t>
            </a:r>
            <a:r>
              <a:rPr lang="en-US" altLang="ko-KR" sz="2800" b="1" smtClean="0">
                <a:solidFill>
                  <a:srgbClr val="080808"/>
                </a:solidFill>
                <a:latin typeface="½Å¸íÁ¶" charset="0"/>
                <a:ea typeface="신명조" charset="-127"/>
              </a:rPr>
              <a:t>(</a:t>
            </a:r>
            <a:r>
              <a:rPr lang="ko-KR" altLang="en-US" sz="2800" b="1" smtClean="0">
                <a:solidFill>
                  <a:srgbClr val="080808"/>
                </a:solidFill>
                <a:latin typeface="신명조" charset="-127"/>
                <a:ea typeface="신명조" charset="-127"/>
              </a:rPr>
              <a:t>한국리더십학교장</a:t>
            </a:r>
            <a:r>
              <a:rPr lang="en-US" altLang="ko-KR" sz="2800" b="1" smtClean="0">
                <a:solidFill>
                  <a:srgbClr val="080808"/>
                </a:solidFill>
                <a:latin typeface="신명조" charset="-127"/>
                <a:ea typeface="신명조" charset="-127"/>
              </a:rPr>
              <a:t>, </a:t>
            </a:r>
            <a:r>
              <a:rPr lang="ko-KR" altLang="en-US" sz="2800" b="1" smtClean="0">
                <a:solidFill>
                  <a:srgbClr val="080808"/>
                </a:solidFill>
                <a:latin typeface="신명조" charset="-127"/>
                <a:ea typeface="신명조" charset="-127"/>
              </a:rPr>
              <a:t>고려대 명예교수</a:t>
            </a:r>
            <a:r>
              <a:rPr lang="en-US" altLang="ko-KR" sz="2800" b="1" smtClean="0">
                <a:solidFill>
                  <a:srgbClr val="080808"/>
                </a:solidFill>
                <a:latin typeface="신명조" charset="-127"/>
                <a:ea typeface="신명조" charset="-127"/>
              </a:rPr>
              <a:t> </a:t>
            </a:r>
            <a:r>
              <a:rPr lang="en-US" altLang="ko-KR" sz="2800" b="1" smtClean="0">
                <a:solidFill>
                  <a:srgbClr val="080808"/>
                </a:solidFill>
                <a:latin typeface="½Å¸íÁ¶" charset="0"/>
                <a:ea typeface="신명조" charset="-127"/>
              </a:rPr>
              <a:t>) </a:t>
            </a:r>
          </a:p>
        </p:txBody>
      </p:sp>
      <p:sp>
        <p:nvSpPr>
          <p:cNvPr id="2062" name="직사각형 5"/>
          <p:cNvSpPr>
            <a:spLocks noChangeArrowheads="1"/>
          </p:cNvSpPr>
          <p:nvPr/>
        </p:nvSpPr>
        <p:spPr bwMode="auto">
          <a:xfrm>
            <a:off x="4090988" y="1662113"/>
            <a:ext cx="45720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080808"/>
                </a:solidFill>
                <a:latin typeface="Times New Roman" panose="02020603050405020304" pitchFamily="18" charset="0"/>
                <a:ea typeface="신명조" charset="-127"/>
              </a:rPr>
              <a:t> </a:t>
            </a:r>
            <a:r>
              <a:rPr lang="en-US" altLang="ko-KR" sz="4400" b="1">
                <a:solidFill>
                  <a:srgbClr val="080808"/>
                </a:solidFill>
                <a:latin typeface="Times New Roman" panose="02020603050405020304" pitchFamily="18" charset="0"/>
                <a:ea typeface="신명조" charset="-127"/>
              </a:rPr>
              <a:t/>
            </a:r>
            <a:br>
              <a:rPr lang="en-US" altLang="ko-KR" sz="4400" b="1">
                <a:solidFill>
                  <a:srgbClr val="080808"/>
                </a:solidFill>
                <a:latin typeface="Times New Roman" panose="02020603050405020304" pitchFamily="18" charset="0"/>
                <a:ea typeface="신명조" charset="-127"/>
              </a:rPr>
            </a:br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7812088" y="2349500"/>
            <a:ext cx="1008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8316913" y="1778000"/>
            <a:ext cx="0" cy="1881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2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그룹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직사각형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93856" y="764704"/>
              <a:ext cx="8928992" cy="5976664"/>
            </a:xfrm>
            <a:prstGeom prst="roundRect">
              <a:avLst>
                <a:gd name="adj" fmla="val 5992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3105150" y="161925"/>
            <a:ext cx="28892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II. </a:t>
            </a:r>
            <a:r>
              <a:rPr kumimoji="0" lang="ko-KR" altLang="en-US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리더십이론 소개</a:t>
            </a:r>
            <a:endParaRPr lang="ko-KR" altLang="en-US" sz="2400" kern="0" baseline="30000" dirty="0">
              <a:solidFill>
                <a:srgbClr val="FFFFFF"/>
              </a:solidFill>
              <a:ea typeface="HY견고딕" pitchFamily="18" charset="-127"/>
            </a:endParaRPr>
          </a:p>
        </p:txBody>
      </p:sp>
      <p:graphicFrame>
        <p:nvGraphicFramePr>
          <p:cNvPr id="7" name="Group 100"/>
          <p:cNvGraphicFramePr>
            <a:graphicFrameLocks noGrp="1"/>
          </p:cNvGraphicFramePr>
          <p:nvPr>
            <p:ph/>
          </p:nvPr>
        </p:nvGraphicFramePr>
        <p:xfrm>
          <a:off x="323850" y="1628775"/>
          <a:ext cx="8509000" cy="4537074"/>
        </p:xfrm>
        <a:graphic>
          <a:graphicData uri="http://schemas.openxmlformats.org/drawingml/2006/table">
            <a:tbl>
              <a:tblPr/>
              <a:tblGrid>
                <a:gridCol w="2170801"/>
                <a:gridCol w="1648199"/>
                <a:gridCol w="1650114"/>
                <a:gridCol w="1650114"/>
                <a:gridCol w="1389772"/>
              </a:tblGrid>
              <a:tr h="56700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Country</a:t>
                      </a:r>
                    </a:p>
                  </a:txBody>
                  <a:tcPr marL="140327" marR="140327" marT="70144" marB="7014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F7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Honest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F7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Forward-  Looking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F7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Inspiring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F7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Competent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F79"/>
                    </a:solidFill>
                  </a:tcPr>
                </a:tc>
              </a:tr>
              <a:tr h="35851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Australia</a:t>
                      </a:r>
                    </a:p>
                  </a:txBody>
                  <a:tcPr marL="140327" marR="140327" marT="70144" marB="7014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93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83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73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59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51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Canada</a:t>
                      </a:r>
                    </a:p>
                  </a:txBody>
                  <a:tcPr marL="140327" marR="140327" marT="70144" marB="7014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88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88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73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60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63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Japan</a:t>
                      </a:r>
                    </a:p>
                  </a:txBody>
                  <a:tcPr marL="140327" marR="140327" marT="70144" marB="7014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67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83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51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61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63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Korea</a:t>
                      </a:r>
                    </a:p>
                  </a:txBody>
                  <a:tcPr marL="140327" marR="140327" marT="70144" marB="7014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74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82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55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62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63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Malaysia</a:t>
                      </a:r>
                    </a:p>
                  </a:txBody>
                  <a:tcPr marL="140327" marR="140327" marT="70144" marB="7014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95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78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60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62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63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Mexico</a:t>
                      </a:r>
                    </a:p>
                  </a:txBody>
                  <a:tcPr marL="140327" marR="140327" marT="70144" marB="7014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85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82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71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62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63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New Zealand</a:t>
                      </a:r>
                    </a:p>
                  </a:txBody>
                  <a:tcPr marL="140327" marR="140327" marT="70144" marB="7014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86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86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71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68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63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Singapore</a:t>
                      </a:r>
                    </a:p>
                  </a:txBody>
                  <a:tcPr marL="140327" marR="140327" marT="70144" marB="7014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72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76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69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79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63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Sweden, Denmark</a:t>
                      </a:r>
                    </a:p>
                  </a:txBody>
                  <a:tcPr marL="140327" marR="140327" marT="70144" marB="7014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84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86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90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53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63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United Stares</a:t>
                      </a:r>
                    </a:p>
                  </a:txBody>
                  <a:tcPr marL="140327" marR="140327" marT="70144" marB="7014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89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71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69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68</a:t>
                      </a:r>
                    </a:p>
                  </a:txBody>
                  <a:tcPr marL="140327" marR="140327" marT="70144" marB="7014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6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그룹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6" name="직사각형 3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93856" y="764704"/>
              <a:ext cx="8928992" cy="5976664"/>
            </a:xfrm>
            <a:prstGeom prst="roundRect">
              <a:avLst>
                <a:gd name="adj" fmla="val 5992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3105150" y="161925"/>
            <a:ext cx="28892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II. </a:t>
            </a:r>
            <a:r>
              <a:rPr kumimoji="0" lang="ko-KR" altLang="en-US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리더십이론 소개</a:t>
            </a:r>
            <a:endParaRPr lang="ko-KR" altLang="en-US" sz="2400" kern="0" baseline="30000" dirty="0">
              <a:solidFill>
                <a:srgbClr val="FFFFFF"/>
              </a:solidFill>
              <a:ea typeface="HY견고딕" pitchFamily="18" charset="-127"/>
            </a:endParaRPr>
          </a:p>
        </p:txBody>
      </p:sp>
      <p:grpSp>
        <p:nvGrpSpPr>
          <p:cNvPr id="12292" name="그룹 36"/>
          <p:cNvGrpSpPr>
            <a:grpSpLocks/>
          </p:cNvGrpSpPr>
          <p:nvPr/>
        </p:nvGrpSpPr>
        <p:grpSpPr bwMode="auto">
          <a:xfrm>
            <a:off x="869950" y="2430463"/>
            <a:ext cx="7416800" cy="3692525"/>
            <a:chOff x="968375" y="2230438"/>
            <a:chExt cx="7416800" cy="4391025"/>
          </a:xfrm>
        </p:grpSpPr>
        <p:sp>
          <p:nvSpPr>
            <p:cNvPr id="12297" name="AutoShape 3"/>
            <p:cNvSpPr>
              <a:spLocks noChangeArrowheads="1"/>
            </p:cNvSpPr>
            <p:nvPr/>
          </p:nvSpPr>
          <p:spPr bwMode="auto">
            <a:xfrm>
              <a:off x="968375" y="2230438"/>
              <a:ext cx="7416800" cy="43910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2298" name="Line 16"/>
            <p:cNvSpPr>
              <a:spLocks noChangeShapeType="1"/>
            </p:cNvSpPr>
            <p:nvPr/>
          </p:nvSpPr>
          <p:spPr bwMode="auto">
            <a:xfrm>
              <a:off x="2036763" y="6066450"/>
              <a:ext cx="57832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299" name="Line 17"/>
            <p:cNvSpPr>
              <a:spLocks noChangeShapeType="1"/>
            </p:cNvSpPr>
            <p:nvPr/>
          </p:nvSpPr>
          <p:spPr bwMode="auto">
            <a:xfrm flipV="1">
              <a:off x="2036763" y="2453199"/>
              <a:ext cx="0" cy="3613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300" name="Rectangle 18"/>
            <p:cNvSpPr>
              <a:spLocks noChangeArrowheads="1"/>
            </p:cNvSpPr>
            <p:nvPr/>
          </p:nvSpPr>
          <p:spPr bwMode="auto">
            <a:xfrm>
              <a:off x="3733800" y="6289210"/>
              <a:ext cx="2576513" cy="277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업적에 대한 관심</a:t>
              </a:r>
            </a:p>
          </p:txBody>
        </p:sp>
        <p:sp>
          <p:nvSpPr>
            <p:cNvPr id="12301" name="Line 19"/>
            <p:cNvSpPr>
              <a:spLocks noChangeShapeType="1"/>
            </p:cNvSpPr>
            <p:nvPr/>
          </p:nvSpPr>
          <p:spPr bwMode="auto">
            <a:xfrm>
              <a:off x="2476500" y="6009815"/>
              <a:ext cx="0" cy="11138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302" name="Line 20"/>
            <p:cNvSpPr>
              <a:spLocks noChangeShapeType="1"/>
            </p:cNvSpPr>
            <p:nvPr/>
          </p:nvSpPr>
          <p:spPr bwMode="auto">
            <a:xfrm>
              <a:off x="5053013" y="6009815"/>
              <a:ext cx="0" cy="11138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303" name="Line 21"/>
            <p:cNvSpPr>
              <a:spLocks noChangeShapeType="1"/>
            </p:cNvSpPr>
            <p:nvPr/>
          </p:nvSpPr>
          <p:spPr bwMode="auto">
            <a:xfrm>
              <a:off x="7505700" y="6009815"/>
              <a:ext cx="0" cy="11138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304" name="Rectangle 23"/>
            <p:cNvSpPr>
              <a:spLocks noChangeArrowheads="1"/>
            </p:cNvSpPr>
            <p:nvPr/>
          </p:nvSpPr>
          <p:spPr bwMode="auto">
            <a:xfrm>
              <a:off x="2351088" y="6287323"/>
              <a:ext cx="252412" cy="27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저</a:t>
              </a:r>
            </a:p>
          </p:txBody>
        </p:sp>
        <p:sp>
          <p:nvSpPr>
            <p:cNvPr id="12305" name="Rectangle 24"/>
            <p:cNvSpPr>
              <a:spLocks noChangeArrowheads="1"/>
            </p:cNvSpPr>
            <p:nvPr/>
          </p:nvSpPr>
          <p:spPr bwMode="auto">
            <a:xfrm>
              <a:off x="7378700" y="6287323"/>
              <a:ext cx="252413" cy="27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고</a:t>
              </a:r>
            </a:p>
          </p:txBody>
        </p:sp>
        <p:sp>
          <p:nvSpPr>
            <p:cNvPr id="12306" name="Rectangle 25"/>
            <p:cNvSpPr>
              <a:spLocks noChangeArrowheads="1"/>
            </p:cNvSpPr>
            <p:nvPr/>
          </p:nvSpPr>
          <p:spPr bwMode="auto">
            <a:xfrm>
              <a:off x="7378700" y="6066450"/>
              <a:ext cx="252413" cy="277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HY견고딕" panose="02030600000101010101" pitchFamily="18" charset="-127"/>
                  <a:ea typeface="HY견고딕" panose="02030600000101010101" pitchFamily="18" charset="-127"/>
                </a:rPr>
                <a:t>9</a:t>
              </a:r>
            </a:p>
          </p:txBody>
        </p:sp>
        <p:sp>
          <p:nvSpPr>
            <p:cNvPr id="12307" name="Rectangle 26"/>
            <p:cNvSpPr>
              <a:spLocks noChangeArrowheads="1"/>
            </p:cNvSpPr>
            <p:nvPr/>
          </p:nvSpPr>
          <p:spPr bwMode="auto">
            <a:xfrm>
              <a:off x="2351088" y="6066450"/>
              <a:ext cx="252412" cy="277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  <p:sp>
          <p:nvSpPr>
            <p:cNvPr id="12308" name="Rectangle 28"/>
            <p:cNvSpPr>
              <a:spLocks noChangeArrowheads="1"/>
            </p:cNvSpPr>
            <p:nvPr/>
          </p:nvSpPr>
          <p:spPr bwMode="auto">
            <a:xfrm>
              <a:off x="1408113" y="3119593"/>
              <a:ext cx="312737" cy="227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인</a:t>
              </a:r>
            </a:p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간</a:t>
              </a:r>
            </a:p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에</a:t>
              </a:r>
            </a:p>
            <a:p>
              <a:pPr eaLnBrk="1" hangingPunct="1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대</a:t>
              </a:r>
            </a:p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한</a:t>
              </a:r>
            </a:p>
            <a:p>
              <a:pPr eaLnBrk="1" hangingPunct="1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관</a:t>
              </a:r>
            </a:p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심</a:t>
              </a:r>
            </a:p>
          </p:txBody>
        </p:sp>
        <p:sp>
          <p:nvSpPr>
            <p:cNvPr id="12309" name="Line 29"/>
            <p:cNvSpPr>
              <a:spLocks noChangeShapeType="1"/>
            </p:cNvSpPr>
            <p:nvPr/>
          </p:nvSpPr>
          <p:spPr bwMode="auto">
            <a:xfrm>
              <a:off x="1974850" y="2730706"/>
              <a:ext cx="1238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310" name="Line 30"/>
            <p:cNvSpPr>
              <a:spLocks noChangeShapeType="1"/>
            </p:cNvSpPr>
            <p:nvPr/>
          </p:nvSpPr>
          <p:spPr bwMode="auto">
            <a:xfrm>
              <a:off x="1974850" y="4286254"/>
              <a:ext cx="1238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311" name="Line 31"/>
            <p:cNvSpPr>
              <a:spLocks noChangeShapeType="1"/>
            </p:cNvSpPr>
            <p:nvPr/>
          </p:nvSpPr>
          <p:spPr bwMode="auto">
            <a:xfrm>
              <a:off x="1974850" y="5843689"/>
              <a:ext cx="1238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312" name="Rectangle 32"/>
            <p:cNvSpPr>
              <a:spLocks noChangeArrowheads="1"/>
            </p:cNvSpPr>
            <p:nvPr/>
          </p:nvSpPr>
          <p:spPr bwMode="auto">
            <a:xfrm>
              <a:off x="1784350" y="5677563"/>
              <a:ext cx="252413" cy="27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  <p:sp>
          <p:nvSpPr>
            <p:cNvPr id="12313" name="Rectangle 33"/>
            <p:cNvSpPr>
              <a:spLocks noChangeArrowheads="1"/>
            </p:cNvSpPr>
            <p:nvPr/>
          </p:nvSpPr>
          <p:spPr bwMode="auto">
            <a:xfrm>
              <a:off x="1784350" y="2564579"/>
              <a:ext cx="252413" cy="27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HY견고딕" panose="02030600000101010101" pitchFamily="18" charset="-127"/>
                  <a:ea typeface="HY견고딕" panose="02030600000101010101" pitchFamily="18" charset="-127"/>
                </a:rPr>
                <a:t>9</a:t>
              </a:r>
            </a:p>
          </p:txBody>
        </p:sp>
        <p:sp>
          <p:nvSpPr>
            <p:cNvPr id="12314" name="Rectangle 34"/>
            <p:cNvSpPr>
              <a:spLocks noChangeArrowheads="1"/>
            </p:cNvSpPr>
            <p:nvPr/>
          </p:nvSpPr>
          <p:spPr bwMode="auto">
            <a:xfrm>
              <a:off x="1595438" y="5677563"/>
              <a:ext cx="252412" cy="27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저</a:t>
              </a:r>
            </a:p>
          </p:txBody>
        </p:sp>
        <p:sp>
          <p:nvSpPr>
            <p:cNvPr id="12315" name="Rectangle 35"/>
            <p:cNvSpPr>
              <a:spLocks noChangeArrowheads="1"/>
            </p:cNvSpPr>
            <p:nvPr/>
          </p:nvSpPr>
          <p:spPr bwMode="auto">
            <a:xfrm>
              <a:off x="1595438" y="2564579"/>
              <a:ext cx="252412" cy="27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고</a:t>
              </a:r>
            </a:p>
          </p:txBody>
        </p:sp>
        <p:sp>
          <p:nvSpPr>
            <p:cNvPr id="12316" name="Rectangle 36"/>
            <p:cNvSpPr>
              <a:spLocks noChangeArrowheads="1"/>
            </p:cNvSpPr>
            <p:nvPr/>
          </p:nvSpPr>
          <p:spPr bwMode="auto">
            <a:xfrm>
              <a:off x="1773238" y="4120127"/>
              <a:ext cx="252412" cy="27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</a:p>
          </p:txBody>
        </p:sp>
        <p:sp>
          <p:nvSpPr>
            <p:cNvPr id="12317" name="Rectangle 37"/>
            <p:cNvSpPr>
              <a:spLocks noChangeArrowheads="1"/>
            </p:cNvSpPr>
            <p:nvPr/>
          </p:nvSpPr>
          <p:spPr bwMode="auto">
            <a:xfrm>
              <a:off x="4927600" y="6062674"/>
              <a:ext cx="252413" cy="27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</a:p>
          </p:txBody>
        </p:sp>
        <p:sp>
          <p:nvSpPr>
            <p:cNvPr id="12318" name="Rectangle 43"/>
            <p:cNvSpPr>
              <a:spLocks noChangeArrowheads="1"/>
            </p:cNvSpPr>
            <p:nvPr/>
          </p:nvSpPr>
          <p:spPr bwMode="auto">
            <a:xfrm>
              <a:off x="4802188" y="4065381"/>
              <a:ext cx="377825" cy="33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  <p:sp>
          <p:nvSpPr>
            <p:cNvPr id="12319" name="Rectangle 44"/>
            <p:cNvSpPr>
              <a:spLocks noChangeArrowheads="1"/>
            </p:cNvSpPr>
            <p:nvPr/>
          </p:nvSpPr>
          <p:spPr bwMode="auto">
            <a:xfrm>
              <a:off x="4865688" y="4399522"/>
              <a:ext cx="252412" cy="27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en-US" altLang="ko-KR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eaLnBrk="1" hangingPunct="1"/>
              <a:r>
                <a:rPr lang="en-US" altLang="ko-KR">
                  <a:latin typeface="HY견고딕" panose="02030600000101010101" pitchFamily="18" charset="-127"/>
                  <a:ea typeface="HY견고딕" panose="02030600000101010101" pitchFamily="18" charset="-127"/>
                </a:rPr>
                <a:t>5-5</a:t>
              </a:r>
            </a:p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중도형</a:t>
              </a:r>
            </a:p>
          </p:txBody>
        </p:sp>
        <p:sp>
          <p:nvSpPr>
            <p:cNvPr id="12320" name="Rectangle 45"/>
            <p:cNvSpPr>
              <a:spLocks noChangeArrowheads="1"/>
            </p:cNvSpPr>
            <p:nvPr/>
          </p:nvSpPr>
          <p:spPr bwMode="auto">
            <a:xfrm>
              <a:off x="2162175" y="2674072"/>
              <a:ext cx="377825" cy="33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  <a:p>
              <a:pPr eaLnBrk="1" hangingPunct="1"/>
              <a:r>
                <a:rPr lang="en-US" altLang="ko-KR">
                  <a:latin typeface="HY견고딕" panose="02030600000101010101" pitchFamily="18" charset="-127"/>
                  <a:ea typeface="HY견고딕" panose="02030600000101010101" pitchFamily="18" charset="-127"/>
                  <a:cs typeface="Times New Roman" panose="02020603050405020304" pitchFamily="18" charset="0"/>
                </a:rPr>
                <a:t>1-9</a:t>
              </a:r>
            </a:p>
          </p:txBody>
        </p:sp>
        <p:sp>
          <p:nvSpPr>
            <p:cNvPr id="12321" name="Rectangle 46"/>
            <p:cNvSpPr>
              <a:spLocks noChangeArrowheads="1"/>
            </p:cNvSpPr>
            <p:nvPr/>
          </p:nvSpPr>
          <p:spPr bwMode="auto">
            <a:xfrm>
              <a:off x="2213769" y="3224364"/>
              <a:ext cx="252412" cy="27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컨츄리클럽형</a:t>
              </a:r>
            </a:p>
          </p:txBody>
        </p:sp>
        <p:sp>
          <p:nvSpPr>
            <p:cNvPr id="12322" name="Rectangle 47"/>
            <p:cNvSpPr>
              <a:spLocks noChangeArrowheads="1"/>
            </p:cNvSpPr>
            <p:nvPr/>
          </p:nvSpPr>
          <p:spPr bwMode="auto">
            <a:xfrm>
              <a:off x="2278063" y="5679451"/>
              <a:ext cx="376237" cy="33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  <p:sp>
          <p:nvSpPr>
            <p:cNvPr id="12323" name="Rectangle 48"/>
            <p:cNvSpPr>
              <a:spLocks noChangeArrowheads="1"/>
            </p:cNvSpPr>
            <p:nvPr/>
          </p:nvSpPr>
          <p:spPr bwMode="auto">
            <a:xfrm>
              <a:off x="7324726" y="5120661"/>
              <a:ext cx="252413" cy="277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과업형</a:t>
              </a:r>
            </a:p>
            <a:p>
              <a:pPr eaLnBrk="1" hangingPunct="1"/>
              <a:r>
                <a:rPr lang="en-US" altLang="ko-KR">
                  <a:latin typeface="HY견고딕" panose="02030600000101010101" pitchFamily="18" charset="-127"/>
                  <a:ea typeface="HY견고딕" panose="02030600000101010101" pitchFamily="18" charset="-127"/>
                </a:rPr>
                <a:t>9-1</a:t>
              </a:r>
            </a:p>
          </p:txBody>
        </p:sp>
        <p:sp>
          <p:nvSpPr>
            <p:cNvPr id="12324" name="Rectangle 49"/>
            <p:cNvSpPr>
              <a:spLocks noChangeArrowheads="1"/>
            </p:cNvSpPr>
            <p:nvPr/>
          </p:nvSpPr>
          <p:spPr bwMode="auto">
            <a:xfrm>
              <a:off x="7316788" y="2619325"/>
              <a:ext cx="376237" cy="33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  <p:sp>
          <p:nvSpPr>
            <p:cNvPr id="12325" name="Rectangle 50"/>
            <p:cNvSpPr>
              <a:spLocks noChangeArrowheads="1"/>
            </p:cNvSpPr>
            <p:nvPr/>
          </p:nvSpPr>
          <p:spPr bwMode="auto">
            <a:xfrm>
              <a:off x="7378700" y="2953466"/>
              <a:ext cx="252413" cy="27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en-US" altLang="ko-KR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eaLnBrk="1" hangingPunct="1"/>
              <a:r>
                <a:rPr lang="en-US" altLang="ko-KR">
                  <a:latin typeface="HY견고딕" panose="02030600000101010101" pitchFamily="18" charset="-127"/>
                  <a:ea typeface="HY견고딕" panose="02030600000101010101" pitchFamily="18" charset="-127"/>
                </a:rPr>
                <a:t>9-9</a:t>
              </a:r>
            </a:p>
            <a:p>
              <a:pPr eaLnBrk="1" hangingPunct="1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팀형</a:t>
              </a:r>
            </a:p>
          </p:txBody>
        </p:sp>
        <p:sp>
          <p:nvSpPr>
            <p:cNvPr id="12326" name="Rectangle 51"/>
            <p:cNvSpPr>
              <a:spLocks noChangeArrowheads="1"/>
            </p:cNvSpPr>
            <p:nvPr/>
          </p:nvSpPr>
          <p:spPr bwMode="auto">
            <a:xfrm>
              <a:off x="7316788" y="5677563"/>
              <a:ext cx="376237" cy="33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p:sp>
        <p:nvSpPr>
          <p:cNvPr id="12293" name="AutoShape 52"/>
          <p:cNvSpPr>
            <a:spLocks noChangeArrowheads="1"/>
          </p:cNvSpPr>
          <p:nvPr/>
        </p:nvSpPr>
        <p:spPr bwMode="auto">
          <a:xfrm>
            <a:off x="1876425" y="1600200"/>
            <a:ext cx="5472113" cy="6477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2000">
                <a:latin typeface="HY견고딕" panose="02030600000101010101" pitchFamily="18" charset="-127"/>
                <a:ea typeface="HY견고딕" panose="02030600000101010101" pitchFamily="18" charset="-127"/>
              </a:rPr>
              <a:t>관리격자 모형</a:t>
            </a:r>
            <a:r>
              <a:rPr lang="en-US" altLang="ko-KR" sz="2000">
                <a:latin typeface="HY견고딕" panose="02030600000101010101" pitchFamily="18" charset="-127"/>
                <a:ea typeface="HY견고딕" panose="02030600000101010101" pitchFamily="18" charset="-127"/>
              </a:rPr>
              <a:t>: Blake &amp; Mouton, 1964</a:t>
            </a: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498608" y="934800"/>
            <a:ext cx="1879467" cy="649288"/>
          </a:xfrm>
          <a:prstGeom prst="roundRect">
            <a:avLst>
              <a:gd name="adj" fmla="val 2720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</a:rPr>
              <a:t>2. </a:t>
            </a:r>
            <a:r>
              <a:rPr lang="ko-KR" altLang="en-US" sz="2400" b="1" dirty="0">
                <a:solidFill>
                  <a:schemeClr val="bg1"/>
                </a:solidFill>
                <a:latin typeface="Times New Roman" pitchFamily="18" charset="0"/>
              </a:rPr>
              <a:t>행동이론</a:t>
            </a:r>
          </a:p>
        </p:txBody>
      </p:sp>
    </p:spTree>
    <p:extLst>
      <p:ext uri="{BB962C8B-B14F-4D97-AF65-F5344CB8AC3E}">
        <p14:creationId xmlns:p14="http://schemas.microsoft.com/office/powerpoint/2010/main" val="34949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그룹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8" name="직사각형 2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93856" y="764704"/>
              <a:ext cx="8928992" cy="5976664"/>
            </a:xfrm>
            <a:prstGeom prst="roundRect">
              <a:avLst>
                <a:gd name="adj" fmla="val 5992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3105150" y="161925"/>
            <a:ext cx="28892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II. </a:t>
            </a:r>
            <a:r>
              <a:rPr kumimoji="0" lang="ko-KR" altLang="en-US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리더십이론 소개</a:t>
            </a:r>
            <a:endParaRPr lang="ko-KR" altLang="en-US" sz="2400" kern="0" baseline="30000" dirty="0">
              <a:solidFill>
                <a:srgbClr val="FFFFFF"/>
              </a:solidFill>
              <a:ea typeface="HY견고딕" pitchFamily="18" charset="-127"/>
            </a:endParaRPr>
          </a:p>
        </p:txBody>
      </p:sp>
      <p:grpSp>
        <p:nvGrpSpPr>
          <p:cNvPr id="13316" name="Group 27"/>
          <p:cNvGrpSpPr>
            <a:grpSpLocks/>
          </p:cNvGrpSpPr>
          <p:nvPr/>
        </p:nvGrpSpPr>
        <p:grpSpPr bwMode="auto">
          <a:xfrm>
            <a:off x="1046163" y="2687638"/>
            <a:ext cx="6905625" cy="3759200"/>
            <a:chOff x="449" y="618"/>
            <a:chExt cx="4399" cy="4046"/>
          </a:xfrm>
        </p:grpSpPr>
        <p:sp>
          <p:nvSpPr>
            <p:cNvPr id="13321" name="Rectangle 2" descr="편지지"/>
            <p:cNvSpPr>
              <a:spLocks noChangeArrowheads="1"/>
            </p:cNvSpPr>
            <p:nvPr/>
          </p:nvSpPr>
          <p:spPr bwMode="auto">
            <a:xfrm>
              <a:off x="1152" y="809"/>
              <a:ext cx="3216" cy="21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3322" name="Freeform 3"/>
            <p:cNvSpPr>
              <a:spLocks/>
            </p:cNvSpPr>
            <p:nvPr/>
          </p:nvSpPr>
          <p:spPr bwMode="auto">
            <a:xfrm>
              <a:off x="1156" y="1185"/>
              <a:ext cx="3216" cy="1727"/>
            </a:xfrm>
            <a:custGeom>
              <a:avLst/>
              <a:gdLst>
                <a:gd name="T0" fmla="*/ 0 w 3216"/>
                <a:gd name="T1" fmla="*/ 1690 h 1728"/>
                <a:gd name="T2" fmla="*/ 1632 w 3216"/>
                <a:gd name="T3" fmla="*/ 0 h 1728"/>
                <a:gd name="T4" fmla="*/ 3216 w 3216"/>
                <a:gd name="T5" fmla="*/ 1690 h 1728"/>
                <a:gd name="T6" fmla="*/ 0 60000 65536"/>
                <a:gd name="T7" fmla="*/ 0 60000 65536"/>
                <a:gd name="T8" fmla="*/ 0 60000 65536"/>
                <a:gd name="T9" fmla="*/ 0 w 3216"/>
                <a:gd name="T10" fmla="*/ 0 h 1728"/>
                <a:gd name="T11" fmla="*/ 3216 w 3216"/>
                <a:gd name="T12" fmla="*/ 1728 h 17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6" h="1728">
                  <a:moveTo>
                    <a:pt x="0" y="1728"/>
                  </a:moveTo>
                  <a:cubicBezTo>
                    <a:pt x="548" y="864"/>
                    <a:pt x="1096" y="0"/>
                    <a:pt x="1632" y="0"/>
                  </a:cubicBezTo>
                  <a:cubicBezTo>
                    <a:pt x="2168" y="0"/>
                    <a:pt x="2692" y="864"/>
                    <a:pt x="3216" y="1728"/>
                  </a:cubicBezTo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3" name="Line 4"/>
            <p:cNvSpPr>
              <a:spLocks noChangeShapeType="1"/>
            </p:cNvSpPr>
            <p:nvPr/>
          </p:nvSpPr>
          <p:spPr bwMode="auto">
            <a:xfrm>
              <a:off x="1152" y="1194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4" name="Line 5"/>
            <p:cNvSpPr>
              <a:spLocks noChangeShapeType="1"/>
            </p:cNvSpPr>
            <p:nvPr/>
          </p:nvSpPr>
          <p:spPr bwMode="auto">
            <a:xfrm>
              <a:off x="1152" y="1578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5" name="Line 6"/>
            <p:cNvSpPr>
              <a:spLocks noChangeShapeType="1"/>
            </p:cNvSpPr>
            <p:nvPr/>
          </p:nvSpPr>
          <p:spPr bwMode="auto">
            <a:xfrm>
              <a:off x="1152" y="2010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6" name="Line 7"/>
            <p:cNvSpPr>
              <a:spLocks noChangeShapeType="1"/>
            </p:cNvSpPr>
            <p:nvPr/>
          </p:nvSpPr>
          <p:spPr bwMode="auto">
            <a:xfrm>
              <a:off x="1152" y="2443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7" name="Line 8"/>
            <p:cNvSpPr>
              <a:spLocks noChangeShapeType="1"/>
            </p:cNvSpPr>
            <p:nvPr/>
          </p:nvSpPr>
          <p:spPr bwMode="auto">
            <a:xfrm>
              <a:off x="1968" y="809"/>
              <a:ext cx="0" cy="2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8" name="Line 9"/>
            <p:cNvSpPr>
              <a:spLocks noChangeShapeType="1"/>
            </p:cNvSpPr>
            <p:nvPr/>
          </p:nvSpPr>
          <p:spPr bwMode="auto">
            <a:xfrm>
              <a:off x="2784" y="809"/>
              <a:ext cx="0" cy="2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9" name="Line 10"/>
            <p:cNvSpPr>
              <a:spLocks noChangeShapeType="1"/>
            </p:cNvSpPr>
            <p:nvPr/>
          </p:nvSpPr>
          <p:spPr bwMode="auto">
            <a:xfrm>
              <a:off x="3600" y="809"/>
              <a:ext cx="0" cy="2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0" name="Text Box 11"/>
            <p:cNvSpPr txBox="1">
              <a:spLocks noChangeArrowheads="1"/>
            </p:cNvSpPr>
            <p:nvPr/>
          </p:nvSpPr>
          <p:spPr bwMode="auto">
            <a:xfrm>
              <a:off x="2018" y="1686"/>
              <a:ext cx="57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참여</a:t>
              </a:r>
            </a:p>
          </p:txBody>
        </p:sp>
        <p:sp>
          <p:nvSpPr>
            <p:cNvPr id="13331" name="Text Box 12"/>
            <p:cNvSpPr txBox="1">
              <a:spLocks noChangeArrowheads="1"/>
            </p:cNvSpPr>
            <p:nvPr/>
          </p:nvSpPr>
          <p:spPr bwMode="auto">
            <a:xfrm>
              <a:off x="3742" y="2547"/>
              <a:ext cx="69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지시</a:t>
              </a:r>
            </a:p>
          </p:txBody>
        </p:sp>
        <p:sp>
          <p:nvSpPr>
            <p:cNvPr id="13332" name="Text Box 13"/>
            <p:cNvSpPr txBox="1">
              <a:spLocks noChangeArrowheads="1"/>
            </p:cNvSpPr>
            <p:nvPr/>
          </p:nvSpPr>
          <p:spPr bwMode="auto">
            <a:xfrm>
              <a:off x="1202" y="2547"/>
              <a:ext cx="57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위임</a:t>
              </a:r>
            </a:p>
          </p:txBody>
        </p:sp>
        <p:sp>
          <p:nvSpPr>
            <p:cNvPr id="13333" name="Text Box 14"/>
            <p:cNvSpPr txBox="1">
              <a:spLocks noChangeArrowheads="1"/>
            </p:cNvSpPr>
            <p:nvPr/>
          </p:nvSpPr>
          <p:spPr bwMode="auto">
            <a:xfrm>
              <a:off x="2971" y="1686"/>
              <a:ext cx="575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설득</a:t>
              </a:r>
            </a:p>
          </p:txBody>
        </p:sp>
        <p:sp>
          <p:nvSpPr>
            <p:cNvPr id="13334" name="Text Box 15"/>
            <p:cNvSpPr txBox="1">
              <a:spLocks noChangeArrowheads="1"/>
            </p:cNvSpPr>
            <p:nvPr/>
          </p:nvSpPr>
          <p:spPr bwMode="auto">
            <a:xfrm>
              <a:off x="449" y="1320"/>
              <a:ext cx="559" cy="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지향성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관계</a:t>
              </a:r>
            </a:p>
          </p:txBody>
        </p:sp>
        <p:sp>
          <p:nvSpPr>
            <p:cNvPr id="13335" name="Text Box 16"/>
            <p:cNvSpPr txBox="1">
              <a:spLocks noChangeArrowheads="1"/>
            </p:cNvSpPr>
            <p:nvPr/>
          </p:nvSpPr>
          <p:spPr bwMode="auto">
            <a:xfrm>
              <a:off x="1152" y="2970"/>
              <a:ext cx="240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저</a:t>
              </a:r>
            </a:p>
          </p:txBody>
        </p:sp>
        <p:sp>
          <p:nvSpPr>
            <p:cNvPr id="13336" name="Text Box 17"/>
            <p:cNvSpPr txBox="1">
              <a:spLocks noChangeArrowheads="1"/>
            </p:cNvSpPr>
            <p:nvPr/>
          </p:nvSpPr>
          <p:spPr bwMode="auto">
            <a:xfrm>
              <a:off x="850" y="2682"/>
              <a:ext cx="24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저</a:t>
              </a:r>
            </a:p>
          </p:txBody>
        </p:sp>
        <p:sp>
          <p:nvSpPr>
            <p:cNvPr id="13337" name="Text Box 18"/>
            <p:cNvSpPr txBox="1">
              <a:spLocks noChangeArrowheads="1"/>
            </p:cNvSpPr>
            <p:nvPr/>
          </p:nvSpPr>
          <p:spPr bwMode="auto">
            <a:xfrm>
              <a:off x="839" y="618"/>
              <a:ext cx="45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고</a:t>
              </a:r>
            </a:p>
          </p:txBody>
        </p:sp>
        <p:sp>
          <p:nvSpPr>
            <p:cNvPr id="13338" name="Text Box 19"/>
            <p:cNvSpPr txBox="1">
              <a:spLocks noChangeArrowheads="1"/>
            </p:cNvSpPr>
            <p:nvPr/>
          </p:nvSpPr>
          <p:spPr bwMode="auto">
            <a:xfrm>
              <a:off x="4128" y="2970"/>
              <a:ext cx="240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고</a:t>
              </a:r>
            </a:p>
          </p:txBody>
        </p:sp>
        <p:sp>
          <p:nvSpPr>
            <p:cNvPr id="13339" name="Text Box 20"/>
            <p:cNvSpPr txBox="1">
              <a:spLocks noChangeArrowheads="1"/>
            </p:cNvSpPr>
            <p:nvPr/>
          </p:nvSpPr>
          <p:spPr bwMode="auto">
            <a:xfrm>
              <a:off x="2160" y="3020"/>
              <a:ext cx="216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>
                  <a:latin typeface="HY견고딕" panose="02030600000101010101" pitchFamily="18" charset="-127"/>
                  <a:ea typeface="HY견고딕" panose="02030600000101010101" pitchFamily="18" charset="-127"/>
                </a:rPr>
                <a:t>     </a:t>
              </a: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과업지향성</a:t>
              </a:r>
            </a:p>
          </p:txBody>
        </p:sp>
        <p:sp>
          <p:nvSpPr>
            <p:cNvPr id="13340" name="Line 21"/>
            <p:cNvSpPr>
              <a:spLocks noChangeShapeType="1"/>
            </p:cNvSpPr>
            <p:nvPr/>
          </p:nvSpPr>
          <p:spPr bwMode="auto">
            <a:xfrm>
              <a:off x="1056" y="3329"/>
              <a:ext cx="3360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1" name="Text Box 22"/>
            <p:cNvSpPr txBox="1">
              <a:spLocks noChangeArrowheads="1"/>
            </p:cNvSpPr>
            <p:nvPr/>
          </p:nvSpPr>
          <p:spPr bwMode="auto">
            <a:xfrm>
              <a:off x="864" y="3375"/>
              <a:ext cx="3984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  성숙                                                          미성숙</a:t>
              </a:r>
            </a:p>
          </p:txBody>
        </p:sp>
        <p:sp>
          <p:nvSpPr>
            <p:cNvPr id="13342" name="Text Box 23"/>
            <p:cNvSpPr txBox="1">
              <a:spLocks noChangeArrowheads="1"/>
            </p:cNvSpPr>
            <p:nvPr/>
          </p:nvSpPr>
          <p:spPr bwMode="auto">
            <a:xfrm>
              <a:off x="1056" y="3743"/>
              <a:ext cx="3462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lang="ko-KR" altLang="en-US" sz="1600">
                  <a:latin typeface="HY견고딕" panose="02030600000101010101" pitchFamily="18" charset="-127"/>
                  <a:ea typeface="HY견고딕" panose="02030600000101010101" pitchFamily="18" charset="-127"/>
                </a:rPr>
                <a:t>능력 高          능력 高         능력 低          능력 低</a:t>
              </a:r>
            </a:p>
            <a:p>
              <a:pPr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lang="ko-KR" altLang="en-US" sz="1600">
                  <a:latin typeface="HY견고딕" panose="02030600000101010101" pitchFamily="18" charset="-127"/>
                  <a:ea typeface="HY견고딕" panose="02030600000101010101" pitchFamily="18" charset="-127"/>
                </a:rPr>
                <a:t>의욕 高          의욕 低         의욕 高          의욕 低</a:t>
              </a:r>
            </a:p>
          </p:txBody>
        </p:sp>
      </p:grpSp>
      <p:sp>
        <p:nvSpPr>
          <p:cNvPr id="30" name="직사각형 29"/>
          <p:cNvSpPr/>
          <p:nvPr/>
        </p:nvSpPr>
        <p:spPr>
          <a:xfrm>
            <a:off x="1101725" y="1822450"/>
            <a:ext cx="71437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상황적 리더십 모델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</a:t>
            </a:r>
            <a:r>
              <a:rPr lang="en-US" altLang="ko-K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Herssey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P. &amp; Blanchard, K. H.(1982)</a:t>
            </a: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498608" y="934800"/>
            <a:ext cx="1877190" cy="649288"/>
          </a:xfrm>
          <a:prstGeom prst="roundRect">
            <a:avLst>
              <a:gd name="adj" fmla="val 2720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</a:rPr>
              <a:t>3. </a:t>
            </a:r>
            <a:r>
              <a:rPr lang="ko-KR" altLang="en-US" sz="2400" b="1" dirty="0">
                <a:solidFill>
                  <a:schemeClr val="bg1"/>
                </a:solidFill>
                <a:latin typeface="Times New Roman" pitchFamily="18" charset="0"/>
              </a:rPr>
              <a:t>상황이론</a:t>
            </a:r>
          </a:p>
        </p:txBody>
      </p:sp>
    </p:spTree>
    <p:extLst>
      <p:ext uri="{BB962C8B-B14F-4D97-AF65-F5344CB8AC3E}">
        <p14:creationId xmlns:p14="http://schemas.microsoft.com/office/powerpoint/2010/main" val="820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그룹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93856" y="764704"/>
              <a:ext cx="8928992" cy="5976664"/>
            </a:xfrm>
            <a:prstGeom prst="roundRect">
              <a:avLst>
                <a:gd name="adj" fmla="val 5992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105150" y="161925"/>
            <a:ext cx="28892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II. </a:t>
            </a:r>
            <a:r>
              <a:rPr kumimoji="0" lang="ko-KR" altLang="en-US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리더십이론 소개</a:t>
            </a:r>
            <a:endParaRPr lang="ko-KR" altLang="en-US" sz="2400" kern="0" baseline="30000" dirty="0">
              <a:solidFill>
                <a:srgbClr val="FFFFFF"/>
              </a:solidFill>
              <a:ea typeface="HY견고딕" pitchFamily="18" charset="-127"/>
            </a:endParaRPr>
          </a:p>
        </p:txBody>
      </p:sp>
      <p:graphicFrame>
        <p:nvGraphicFramePr>
          <p:cNvPr id="21" name="Group 95"/>
          <p:cNvGraphicFramePr>
            <a:graphicFrameLocks noGrp="1"/>
          </p:cNvGraphicFramePr>
          <p:nvPr/>
        </p:nvGraphicFramePr>
        <p:xfrm>
          <a:off x="230188" y="2349500"/>
          <a:ext cx="8734425" cy="3857623"/>
        </p:xfrm>
        <a:graphic>
          <a:graphicData uri="http://schemas.openxmlformats.org/drawingml/2006/table">
            <a:tbl>
              <a:tblPr/>
              <a:tblGrid>
                <a:gridCol w="1213431"/>
                <a:gridCol w="3425136"/>
                <a:gridCol w="4095858"/>
              </a:tblGrid>
              <a:tr h="431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구분</a:t>
                      </a:r>
                    </a:p>
                  </a:txBody>
                  <a:tcPr marL="91437" marR="91437"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거래적 리더십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변혁적 리더십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현상</a:t>
                      </a:r>
                    </a:p>
                  </a:txBody>
                  <a:tcPr marL="91437" marR="91437"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현상을 유지하기 위해 노력함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현상을 변화시키고자 노력함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지향성</a:t>
                      </a:r>
                    </a:p>
                  </a:txBody>
                  <a:tcPr marL="91437" marR="91437"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현상과 너무 괴리되지 않은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목표지향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보통 현상보다 매우 높은 이상적인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목표지향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marL="91437" marR="91437"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단기적 전망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기본적으로 가시적인 보상으로 동기부여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장기적인 전망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부하들에게 장기적 목표를 위해 노력하도록 동기부여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동기부여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전략</a:t>
                      </a:r>
                    </a:p>
                  </a:txBody>
                  <a:tcPr marL="91437" marR="91437"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부하들에게 즉각적이고도 가시적인  보상으로 동기부여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부하들에게 자아실현과 같은 높은 수준의 개인적 목표를 동경하도록 동기부여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행위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표준</a:t>
                      </a:r>
                    </a:p>
                  </a:txBody>
                  <a:tcPr marL="91437" marR="91437"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부하들은 규칙과 관례를 따르기를 좋아함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변환적이고 새로운 시도에 도전하도록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부하를 격려함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문제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해결</a:t>
                      </a:r>
                    </a:p>
                  </a:txBody>
                  <a:tcPr marL="91437" marR="91437"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부하들을 위해 문제를 해결하거나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해답을 찾을 수 있는 곳을 알려줌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질문을 하여 부하들이 스스로 해결책을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찾도록 격려하거나 함께 일함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2" name="직사각형 21"/>
          <p:cNvSpPr>
            <a:spLocks noChangeArrowheads="1"/>
          </p:cNvSpPr>
          <p:nvPr/>
        </p:nvSpPr>
        <p:spPr bwMode="auto">
          <a:xfrm>
            <a:off x="1789113" y="1700213"/>
            <a:ext cx="551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2400">
                <a:latin typeface="HY견고딕" panose="02030600000101010101" pitchFamily="18" charset="-127"/>
                <a:ea typeface="HY견고딕" panose="02030600000101010101" pitchFamily="18" charset="-127"/>
              </a:rPr>
              <a:t>거래적 리더십과 변혁적 리더십의 차이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98608" y="934800"/>
            <a:ext cx="2057168" cy="649288"/>
          </a:xfrm>
          <a:prstGeom prst="roundRect">
            <a:avLst>
              <a:gd name="adj" fmla="val 2720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</a:rPr>
              <a:t>4. </a:t>
            </a:r>
            <a:r>
              <a:rPr lang="ko-KR" altLang="en-US" sz="2400" b="1" dirty="0">
                <a:solidFill>
                  <a:schemeClr val="bg1"/>
                </a:solidFill>
                <a:latin typeface="Times New Roman" pitchFamily="18" charset="0"/>
              </a:rPr>
              <a:t>변혁이론</a:t>
            </a:r>
          </a:p>
        </p:txBody>
      </p:sp>
    </p:spTree>
    <p:extLst>
      <p:ext uri="{BB962C8B-B14F-4D97-AF65-F5344CB8AC3E}">
        <p14:creationId xmlns:p14="http://schemas.microsoft.com/office/powerpoint/2010/main" val="29522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그룹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93856" y="764704"/>
              <a:ext cx="8928992" cy="5976664"/>
            </a:xfrm>
            <a:prstGeom prst="roundRect">
              <a:avLst>
                <a:gd name="adj" fmla="val 5992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3105150" y="161925"/>
            <a:ext cx="28892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II. </a:t>
            </a:r>
            <a:r>
              <a:rPr kumimoji="0" lang="ko-KR" altLang="en-US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리더십이론 소개</a:t>
            </a:r>
            <a:endParaRPr lang="ko-KR" altLang="en-US" sz="2400" kern="0" baseline="30000" dirty="0">
              <a:solidFill>
                <a:srgbClr val="FFFFFF"/>
              </a:solidFill>
              <a:ea typeface="HY견고딕" pitchFamily="18" charset="-127"/>
            </a:endParaRPr>
          </a:p>
        </p:txBody>
      </p:sp>
      <p:sp>
        <p:nvSpPr>
          <p:cNvPr id="15364" name="직사각형 15"/>
          <p:cNvSpPr>
            <a:spLocks noChangeArrowheads="1"/>
          </p:cNvSpPr>
          <p:nvPr/>
        </p:nvSpPr>
        <p:spPr bwMode="auto">
          <a:xfrm>
            <a:off x="323850" y="2008188"/>
            <a:ext cx="8569325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3188" indent="-103188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560388" indent="-103188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altLang="ko-KR" sz="1600" b="1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 </a:t>
            </a:r>
            <a:r>
              <a:rPr lang="ko-KR" altLang="en-US" sz="1600" b="1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슈퍼리더십</a:t>
            </a:r>
            <a:r>
              <a:rPr lang="en-US" altLang="ko-KR" sz="1600" b="1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(The New Super Leadership)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ko-KR" sz="12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C. C. Manz &amp; H. P. Sims Jr., 『The New Super Leadership』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ko-KR" altLang="en-US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구성원 스스로 리더십을 발휘할 수 있도록 개개인이 자신의 일을 스스로 리드할 수 있는 </a:t>
            </a:r>
            <a:endParaRPr lang="en-US" altLang="ko-KR" sz="140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</a:pPr>
            <a:r>
              <a:rPr lang="en-US" altLang="ko-KR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 </a:t>
            </a:r>
            <a:r>
              <a:rPr lang="ko-KR" altLang="en-US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셀프리더십을 갖도록 해주는 것이 리더의 역할 </a:t>
            </a:r>
            <a:endParaRPr lang="en-US" altLang="ko-KR" sz="140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ko-KR" altLang="en-US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수퍼리더십의 임무는 다수의 셀프리더십을 리드하는 것</a:t>
            </a:r>
            <a:endParaRPr lang="en-US" altLang="ko-KR" sz="140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endParaRPr lang="en-US" altLang="ko-KR" sz="50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endParaRPr lang="en-US" altLang="ko-KR" sz="50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</a:pPr>
            <a:endParaRPr lang="ko-KR" altLang="en-US" sz="50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ko-KR" altLang="en-US" sz="1600" b="1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섬기는 리더십</a:t>
            </a:r>
            <a:r>
              <a:rPr lang="en-US" altLang="ko-KR" sz="1600" b="1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(The Servant as Leader)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R. K. Greenleaf, 『The Servant as Leader』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ko-KR" altLang="en-US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다른 사람을 효과적으로 이끌려면 명령하고 순종적이기를 바라기보다는 먼저 도와주고 </a:t>
            </a:r>
            <a:endParaRPr lang="en-US" altLang="ko-KR" sz="140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</a:pPr>
            <a:r>
              <a:rPr lang="en-US" altLang="ko-KR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 </a:t>
            </a:r>
            <a:r>
              <a:rPr lang="ko-KR" altLang="en-US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이해하며 능력을 발휘하도록 지원해야 한다는 것</a:t>
            </a:r>
            <a:endParaRPr lang="en-US" altLang="ko-KR" sz="140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ko-KR" altLang="en-US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진정한 리더는 본인 스스로가 아니라 부하들이 인정</a:t>
            </a:r>
            <a:endParaRPr lang="en-US" altLang="ko-KR" sz="140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ko-KR" altLang="en-US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섬기는 리더십은 구성원의 협동</a:t>
            </a:r>
            <a:r>
              <a:rPr lang="en-US" altLang="ko-KR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신뢰</a:t>
            </a:r>
            <a:r>
              <a:rPr lang="en-US" altLang="ko-KR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예견</a:t>
            </a:r>
            <a:r>
              <a:rPr lang="en-US" altLang="ko-KR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40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상호경청을 고무시키고 윤리적 권력의 행사를 지원</a:t>
            </a:r>
          </a:p>
        </p:txBody>
      </p:sp>
      <p:pic>
        <p:nvPicPr>
          <p:cNvPr id="17" name="그림 17" descr="leadership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866" y="823064"/>
            <a:ext cx="1989070" cy="157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101600" prst="riblet"/>
          </a:sp3d>
        </p:spPr>
      </p:pic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68240" y="980728"/>
            <a:ext cx="2331552" cy="649288"/>
          </a:xfrm>
          <a:prstGeom prst="roundRect">
            <a:avLst>
              <a:gd name="adj" fmla="val 2720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ko-KR" altLang="en-US" sz="2400" b="1" dirty="0">
                <a:solidFill>
                  <a:schemeClr val="bg1"/>
                </a:solidFill>
                <a:latin typeface="Times New Roman" pitchFamily="18" charset="0"/>
              </a:rPr>
              <a:t>새로운 리더십</a:t>
            </a:r>
          </a:p>
        </p:txBody>
      </p:sp>
    </p:spTree>
    <p:extLst>
      <p:ext uri="{BB962C8B-B14F-4D97-AF65-F5344CB8AC3E}">
        <p14:creationId xmlns:p14="http://schemas.microsoft.com/office/powerpoint/2010/main" val="16456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40"/>
          <p:cNvSpPr>
            <a:spLocks noChangeArrowheads="1"/>
          </p:cNvSpPr>
          <p:nvPr/>
        </p:nvSpPr>
        <p:spPr bwMode="auto">
          <a:xfrm>
            <a:off x="742002" y="2492896"/>
            <a:ext cx="7632700" cy="16557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ko-KR" sz="4000" b="1" dirty="0">
                <a:solidFill>
                  <a:schemeClr val="bg1"/>
                </a:solidFill>
                <a:latin typeface="Times New Roman" pitchFamily="18" charset="0"/>
                <a:ea typeface="휴먼모음T" pitchFamily="18" charset="-127"/>
              </a:rPr>
              <a:t>III</a:t>
            </a:r>
            <a:r>
              <a:rPr lang="en-US" altLang="ko-KR" sz="40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40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예수님의 리더십 모델</a:t>
            </a:r>
            <a:endParaRPr lang="ko-KR" altLang="en-US" sz="4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467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그룹 4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215008" y="881336"/>
              <a:ext cx="8928992" cy="5976664"/>
            </a:xfrm>
            <a:prstGeom prst="roundRect">
              <a:avLst>
                <a:gd name="adj" fmla="val 5992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8" name="직사각형 7"/>
          <p:cNvSpPr/>
          <p:nvPr/>
        </p:nvSpPr>
        <p:spPr>
          <a:xfrm>
            <a:off x="2682875" y="161925"/>
            <a:ext cx="37242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kumimoji="0" lang="ko-KR" altLang="en-US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예수님의 리더십 모델</a:t>
            </a:r>
            <a:endParaRPr lang="ko-KR" altLang="en-US" sz="2400" kern="0" baseline="30000" dirty="0">
              <a:solidFill>
                <a:srgbClr val="FFFFFF"/>
              </a:solidFill>
              <a:ea typeface="HY견고딕" pitchFamily="18" charset="-127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571500" y="1419225"/>
            <a:ext cx="7993063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endParaRPr lang="en-US" altLang="ko-KR" sz="2400" b="1" i="1">
              <a:latin typeface="Times New Roman" panose="02020603050405020304" pitchFamily="18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611188" y="922338"/>
            <a:ext cx="835342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800" b="1" dirty="0"/>
              <a:t>  </a:t>
            </a:r>
            <a:r>
              <a:rPr lang="en-US" altLang="ko-KR" sz="2800" b="1" dirty="0"/>
              <a:t>O </a:t>
            </a:r>
            <a:r>
              <a:rPr lang="ko-KR" altLang="en-US" sz="2800" b="1" dirty="0"/>
              <a:t>자기인식</a:t>
            </a:r>
            <a:r>
              <a:rPr lang="en-US" altLang="ko-KR" sz="2800" b="1" dirty="0"/>
              <a:t>: </a:t>
            </a:r>
            <a:r>
              <a:rPr lang="ko-KR" altLang="en-US" sz="2000" b="1" dirty="0"/>
              <a:t>세례 사건</a:t>
            </a:r>
            <a:r>
              <a:rPr lang="en-US" altLang="ko-KR" sz="2800" b="1" dirty="0"/>
              <a:t>(</a:t>
            </a:r>
            <a:r>
              <a:rPr lang="ko-KR" altLang="en-US" sz="2000" b="1" dirty="0"/>
              <a:t>막</a:t>
            </a:r>
            <a:r>
              <a:rPr lang="en-US" altLang="ko-KR" sz="2000" b="1" dirty="0"/>
              <a:t>1:11, </a:t>
            </a:r>
            <a:r>
              <a:rPr lang="ko-KR" altLang="en-US" sz="2000" b="1" dirty="0"/>
              <a:t>마</a:t>
            </a:r>
            <a:r>
              <a:rPr lang="en-US" altLang="ko-KR" sz="2000" b="1" dirty="0"/>
              <a:t>3:17, </a:t>
            </a:r>
            <a:r>
              <a:rPr lang="ko-KR" altLang="en-US" sz="2000" b="1" dirty="0" err="1"/>
              <a:t>눅</a:t>
            </a:r>
            <a:r>
              <a:rPr lang="en-US" altLang="ko-KR" sz="2000" b="1" dirty="0"/>
              <a:t>3:22</a:t>
            </a:r>
            <a:r>
              <a:rPr lang="en-US" altLang="ko-KR" sz="2800" b="1" dirty="0"/>
              <a:t>)                     </a:t>
            </a:r>
            <a:r>
              <a:rPr lang="ko-KR" altLang="en-US" sz="2800" b="1" dirty="0"/>
              <a:t> </a:t>
            </a:r>
            <a:endParaRPr lang="en-US" altLang="ko-KR" sz="2800" b="1" dirty="0"/>
          </a:p>
          <a:p>
            <a:pPr marL="342900" indent="-342900" algn="ctr">
              <a:buFontTx/>
              <a:buChar char="-"/>
              <a:defRPr/>
            </a:pPr>
            <a:r>
              <a:rPr lang="en-US" altLang="ko-KR" sz="2000" b="1" dirty="0"/>
              <a:t>“</a:t>
            </a:r>
            <a:r>
              <a:rPr lang="ko-KR" altLang="en-US" sz="2000" b="1" dirty="0"/>
              <a:t>나는 </a:t>
            </a:r>
            <a:r>
              <a:rPr lang="en-US" altLang="ko-KR" sz="2000" b="1" dirty="0"/>
              <a:t>~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요</a:t>
            </a:r>
            <a:r>
              <a:rPr lang="en-US" altLang="ko-KR" sz="2000" b="1" dirty="0"/>
              <a:t>6:35, 8:12, 10:9,10:11, 11:25, 14:6, 15:1)       </a:t>
            </a:r>
          </a:p>
          <a:p>
            <a:pPr marL="342900" indent="-342900" algn="ctr">
              <a:buFontTx/>
              <a:buChar char="-"/>
              <a:defRPr/>
            </a:pPr>
            <a:endParaRPr lang="en-US" altLang="ko-KR" sz="2000" b="1" dirty="0"/>
          </a:p>
          <a:p>
            <a:pPr algn="ctr">
              <a:defRPr/>
            </a:pPr>
            <a:r>
              <a:rPr lang="en-US" altLang="ko-KR" sz="2800" b="1" dirty="0"/>
              <a:t>O </a:t>
            </a:r>
            <a:r>
              <a:rPr lang="ko-KR" altLang="en-US" sz="2800" b="1" dirty="0"/>
              <a:t>사명 의식</a:t>
            </a:r>
            <a:r>
              <a:rPr lang="en-US" altLang="ko-KR" sz="2800" b="1" dirty="0"/>
              <a:t>: </a:t>
            </a:r>
            <a:r>
              <a:rPr lang="ko-KR" altLang="en-US" sz="2000" b="1" dirty="0"/>
              <a:t>보냄 받은 자로서의 의식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</a:t>
            </a:r>
            <a:r>
              <a:rPr lang="en-US" altLang="ko-KR" sz="2000" b="1" dirty="0"/>
              <a:t>10:40, 15:24, </a:t>
            </a:r>
            <a:r>
              <a:rPr lang="ko-KR" altLang="en-US" sz="2000" b="1" dirty="0" err="1"/>
              <a:t>눅</a:t>
            </a:r>
            <a:r>
              <a:rPr lang="en-US" altLang="ko-KR" sz="2000" b="1" dirty="0"/>
              <a:t>4:18-19)</a:t>
            </a:r>
            <a:r>
              <a:rPr lang="ko-KR" altLang="en-US" sz="2000" b="1" dirty="0"/>
              <a:t> </a:t>
            </a:r>
            <a:endParaRPr lang="en-US" altLang="ko-KR" sz="2000" b="1" dirty="0"/>
          </a:p>
          <a:p>
            <a:pPr algn="ctr">
              <a:defRPr/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사명을 이루는  것이 하나님을 영화롭게 함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</a:t>
            </a:r>
            <a:r>
              <a:rPr lang="en-US" altLang="ko-KR" sz="2000" b="1" dirty="0"/>
              <a:t>17:4)                     </a:t>
            </a:r>
          </a:p>
          <a:p>
            <a:pPr algn="ctr">
              <a:defRPr/>
            </a:pPr>
            <a:r>
              <a:rPr lang="en-US" altLang="ko-KR" sz="2000" b="1" dirty="0"/>
              <a:t> </a:t>
            </a:r>
            <a:r>
              <a:rPr lang="ko-KR" altLang="en-US" sz="2000" b="1" dirty="0"/>
              <a:t>  </a:t>
            </a:r>
            <a:r>
              <a:rPr lang="en-US" altLang="ko-KR" sz="2000" b="1" dirty="0"/>
              <a:t>- </a:t>
            </a:r>
            <a:r>
              <a:rPr lang="ko-KR" altLang="en-US" sz="2000" b="1" dirty="0"/>
              <a:t>목숨 걸고 달려갈 사명이 있는가</a:t>
            </a:r>
            <a:r>
              <a:rPr lang="en-US" altLang="ko-KR" sz="2000" b="1" dirty="0"/>
              <a:t>? (</a:t>
            </a:r>
            <a:r>
              <a:rPr lang="ko-KR" altLang="en-US" sz="2000" b="1" dirty="0"/>
              <a:t>행</a:t>
            </a:r>
            <a:r>
              <a:rPr lang="en-US" altLang="ko-KR" sz="2000" b="1" dirty="0"/>
              <a:t>20:24)                                  </a:t>
            </a:r>
          </a:p>
          <a:p>
            <a:pPr algn="ctr">
              <a:defRPr/>
            </a:pPr>
            <a:r>
              <a:rPr lang="en-US" altLang="ko-KR" sz="2000" b="1" dirty="0"/>
              <a:t>                     </a:t>
            </a:r>
          </a:p>
          <a:p>
            <a:pPr algn="ctr">
              <a:defRPr/>
            </a:pPr>
            <a:r>
              <a:rPr lang="en-US" altLang="ko-KR" sz="2800" b="1" dirty="0"/>
              <a:t> O </a:t>
            </a:r>
            <a:r>
              <a:rPr lang="ko-KR" altLang="en-US" sz="2800" b="1" dirty="0" err="1"/>
              <a:t>팔로워십</a:t>
            </a:r>
            <a:r>
              <a:rPr lang="en-US" altLang="ko-KR" sz="2800" b="1" dirty="0"/>
              <a:t>(followership)                                     </a:t>
            </a:r>
          </a:p>
          <a:p>
            <a:pPr marL="342900" indent="-342900" algn="ctr">
              <a:buFontTx/>
              <a:buChar char="-"/>
              <a:defRPr/>
            </a:pPr>
            <a:r>
              <a:rPr lang="ko-KR" altLang="en-US" sz="2000" b="1" dirty="0"/>
              <a:t>예수님은 성부 하나님께 죽기까지 복종하심 </a:t>
            </a:r>
            <a:r>
              <a:rPr lang="en-US" altLang="ko-KR" sz="2000" b="1" dirty="0"/>
              <a:t>( </a:t>
            </a:r>
            <a:r>
              <a:rPr lang="ko-KR" altLang="en-US" sz="2000" b="1" dirty="0"/>
              <a:t>빌</a:t>
            </a:r>
            <a:r>
              <a:rPr lang="en-US" altLang="ko-KR" sz="2000" b="1" dirty="0"/>
              <a:t>2:6-8)              </a:t>
            </a:r>
          </a:p>
          <a:p>
            <a:pPr marL="342900" indent="-342900" algn="ctr">
              <a:buFontTx/>
              <a:buChar char="-"/>
              <a:defRPr/>
            </a:pPr>
            <a:r>
              <a:rPr lang="ko-KR" altLang="en-US" sz="2000" b="1" dirty="0"/>
              <a:t>겟세마네의 순종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</a:t>
            </a:r>
            <a:r>
              <a:rPr lang="en-US" altLang="ko-KR" sz="2000" b="1" dirty="0"/>
              <a:t>26:39)                                                   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880408" y="922368"/>
            <a:ext cx="5355888" cy="649288"/>
          </a:xfrm>
          <a:prstGeom prst="roundRect">
            <a:avLst>
              <a:gd name="adj" fmla="val 2720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</a:rPr>
              <a:t>1. </a:t>
            </a:r>
            <a:r>
              <a:rPr lang="ko-KR" altLang="en-US" sz="2400" b="1" dirty="0">
                <a:solidFill>
                  <a:schemeClr val="bg1"/>
                </a:solidFill>
                <a:latin typeface="Times New Roman" pitchFamily="18" charset="0"/>
              </a:rPr>
              <a:t>개인차원의 리더십</a:t>
            </a: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</a:rPr>
              <a:t>: Self Leadership</a:t>
            </a:r>
            <a:endParaRPr lang="ko-KR" alt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그룹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직사각형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93856" y="764704"/>
              <a:ext cx="8928992" cy="5976664"/>
            </a:xfrm>
            <a:prstGeom prst="roundRect">
              <a:avLst>
                <a:gd name="adj" fmla="val 5992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682875" y="161925"/>
            <a:ext cx="37242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kumimoji="0" lang="ko-KR" altLang="en-US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예수님의 리더십 모델</a:t>
            </a:r>
            <a:endParaRPr lang="ko-KR" altLang="en-US" sz="2400" kern="0" baseline="30000" dirty="0">
              <a:solidFill>
                <a:srgbClr val="FFFFFF"/>
              </a:solidFill>
              <a:ea typeface="HY견고딕" pitchFamily="18" charset="-127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68313" y="1628775"/>
            <a:ext cx="82153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Clr>
                <a:srgbClr val="FFFF00"/>
              </a:buClr>
              <a:buSzPct val="150000"/>
              <a:buFont typeface="Wingdings" panose="05000000000000000000" pitchFamily="2" charset="2"/>
              <a:buNone/>
            </a:pPr>
            <a:endParaRPr lang="en-US" altLang="ko-KR" b="1" i="1">
              <a:latin typeface="Times New Roman" panose="02020603050405020304" pitchFamily="18" charset="0"/>
            </a:endParaRPr>
          </a:p>
          <a:p>
            <a:pPr algn="ctr" eaLnBrk="1" hangingPunct="1">
              <a:buClr>
                <a:srgbClr val="FFFF00"/>
              </a:buClr>
              <a:buFont typeface="Wingdings" panose="05000000000000000000" pitchFamily="2" charset="2"/>
              <a:buNone/>
            </a:pPr>
            <a:endParaRPr lang="en-US" altLang="ko-KR" b="1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14313" y="1714500"/>
            <a:ext cx="87503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80000"/>
              </a:lnSpc>
              <a:buClr>
                <a:schemeClr val="bg1"/>
              </a:buClr>
            </a:pPr>
            <a:r>
              <a:rPr lang="ko-KR" altLang="en-US" sz="2400" b="1">
                <a:solidFill>
                  <a:srgbClr val="0070C0"/>
                </a:solidFill>
              </a:rPr>
              <a:t>   예수님이 오신 목적 </a:t>
            </a:r>
            <a:r>
              <a:rPr lang="en-US" altLang="ko-KR" sz="2400" b="1">
                <a:solidFill>
                  <a:srgbClr val="0070C0"/>
                </a:solidFill>
              </a:rPr>
              <a:t> :  </a:t>
            </a:r>
            <a:r>
              <a:rPr lang="ko-KR" altLang="en-US" sz="2400" b="1">
                <a:solidFill>
                  <a:srgbClr val="0070C0"/>
                </a:solidFill>
              </a:rPr>
              <a:t>섬김</a:t>
            </a:r>
            <a:r>
              <a:rPr lang="en-US" altLang="ko-KR" sz="2400" b="1">
                <a:solidFill>
                  <a:srgbClr val="0070C0"/>
                </a:solidFill>
              </a:rPr>
              <a:t>(</a:t>
            </a:r>
            <a:r>
              <a:rPr lang="ko-KR" altLang="en-US" sz="2400" b="1">
                <a:solidFill>
                  <a:srgbClr val="0070C0"/>
                </a:solidFill>
              </a:rPr>
              <a:t>막</a:t>
            </a:r>
            <a:r>
              <a:rPr lang="en-US" altLang="ko-KR" sz="2400" b="1">
                <a:solidFill>
                  <a:srgbClr val="0070C0"/>
                </a:solidFill>
              </a:rPr>
              <a:t>10:45) </a:t>
            </a:r>
          </a:p>
          <a:p>
            <a:pPr eaLnBrk="1" hangingPunct="1">
              <a:lnSpc>
                <a:spcPct val="180000"/>
              </a:lnSpc>
              <a:buClr>
                <a:schemeClr val="bg1"/>
              </a:buClr>
              <a:buFontTx/>
              <a:buAutoNum type="arabicParenR"/>
            </a:pPr>
            <a:r>
              <a:rPr lang="ko-KR" altLang="en-US" sz="2400" b="1"/>
              <a:t>성육신</a:t>
            </a:r>
            <a:r>
              <a:rPr lang="en-US" altLang="ko-KR" sz="2400" b="1"/>
              <a:t>: </a:t>
            </a:r>
            <a:r>
              <a:rPr lang="ko-KR" altLang="en-US" sz="2400" b="1"/>
              <a:t>위치에서 떠남</a:t>
            </a:r>
            <a:r>
              <a:rPr lang="en-US" altLang="ko-KR" sz="2400" b="1"/>
              <a:t>, </a:t>
            </a:r>
            <a:r>
              <a:rPr lang="ko-KR" altLang="en-US" sz="2400" b="1"/>
              <a:t>찾아 가기</a:t>
            </a:r>
            <a:r>
              <a:rPr lang="en-US" altLang="ko-KR" sz="2400" b="1"/>
              <a:t>, </a:t>
            </a:r>
            <a:r>
              <a:rPr lang="ko-KR" altLang="en-US" sz="2400" b="1"/>
              <a:t>동일시함 </a:t>
            </a:r>
            <a:r>
              <a:rPr lang="en-US" altLang="ko-KR" sz="2400" b="1"/>
              <a:t>(</a:t>
            </a:r>
            <a:r>
              <a:rPr lang="ko-KR" altLang="en-US" sz="2400" b="1"/>
              <a:t>빌</a:t>
            </a:r>
            <a:r>
              <a:rPr lang="en-US" altLang="ko-KR" sz="2400" b="1"/>
              <a:t>2:6-8)</a:t>
            </a:r>
          </a:p>
          <a:p>
            <a:pPr eaLnBrk="1" hangingPunct="1">
              <a:lnSpc>
                <a:spcPct val="180000"/>
              </a:lnSpc>
              <a:buClr>
                <a:schemeClr val="bg1"/>
              </a:buClr>
              <a:buFontTx/>
              <a:buAutoNum type="arabicParenR"/>
            </a:pPr>
            <a:r>
              <a:rPr lang="ko-KR" altLang="en-US" sz="2400" b="1"/>
              <a:t>종</a:t>
            </a:r>
            <a:r>
              <a:rPr lang="en-US" altLang="ko-KR" sz="2400" b="1"/>
              <a:t>(servant):</a:t>
            </a:r>
            <a:r>
              <a:rPr lang="ko-KR" altLang="en-US" sz="2400" b="1"/>
              <a:t> 섬김의 본을 보이심 </a:t>
            </a:r>
            <a:r>
              <a:rPr lang="en-US" altLang="ko-KR" sz="2400" b="1"/>
              <a:t>(</a:t>
            </a:r>
            <a:r>
              <a:rPr lang="ko-KR" altLang="en-US" sz="2400" b="1"/>
              <a:t>요</a:t>
            </a:r>
            <a:r>
              <a:rPr lang="en-US" altLang="ko-KR" sz="2400" b="1"/>
              <a:t>13:13-15)  </a:t>
            </a:r>
          </a:p>
          <a:p>
            <a:pPr eaLnBrk="1" hangingPunct="1">
              <a:lnSpc>
                <a:spcPct val="180000"/>
              </a:lnSpc>
              <a:buClr>
                <a:schemeClr val="bg1"/>
              </a:buClr>
              <a:buFontTx/>
              <a:buAutoNum type="arabicParenR"/>
            </a:pPr>
            <a:r>
              <a:rPr lang="ko-KR" altLang="en-US" sz="2400" b="1"/>
              <a:t>대속제물 </a:t>
            </a:r>
            <a:r>
              <a:rPr lang="en-US" altLang="ko-KR" sz="2400" b="1"/>
              <a:t>: </a:t>
            </a:r>
            <a:r>
              <a:rPr lang="ko-KR" altLang="en-US" sz="2400" b="1"/>
              <a:t>죄 용서와 희생 </a:t>
            </a:r>
            <a:r>
              <a:rPr lang="en-US" altLang="ko-KR" sz="2400" b="1"/>
              <a:t>(</a:t>
            </a:r>
            <a:r>
              <a:rPr lang="ko-KR" altLang="en-US" sz="2400" b="1"/>
              <a:t>막</a:t>
            </a:r>
            <a:r>
              <a:rPr lang="en-US" altLang="ko-KR" sz="2400" b="1"/>
              <a:t>10:45) </a:t>
            </a:r>
          </a:p>
          <a:p>
            <a:pPr eaLnBrk="1" hangingPunct="1">
              <a:lnSpc>
                <a:spcPct val="180000"/>
              </a:lnSpc>
              <a:buClr>
                <a:schemeClr val="bg1"/>
              </a:buClr>
              <a:buFontTx/>
              <a:buAutoNum type="arabicParenR"/>
            </a:pPr>
            <a:r>
              <a:rPr lang="ko-KR" altLang="en-US" sz="2400" b="1"/>
              <a:t>끝까지 사랑하심 </a:t>
            </a:r>
            <a:r>
              <a:rPr lang="en-US" altLang="ko-KR" sz="2400" b="1"/>
              <a:t>: </a:t>
            </a:r>
            <a:r>
              <a:rPr lang="ko-KR" altLang="en-US" sz="2400" b="1"/>
              <a:t>요</a:t>
            </a:r>
            <a:r>
              <a:rPr lang="en-US" altLang="ko-KR" sz="2400" b="1"/>
              <a:t>13:1, 21:15-17</a:t>
            </a:r>
          </a:p>
          <a:p>
            <a:pPr eaLnBrk="1" hangingPunct="1">
              <a:lnSpc>
                <a:spcPct val="180000"/>
              </a:lnSpc>
              <a:buClr>
                <a:schemeClr val="bg1"/>
              </a:buClr>
              <a:buFontTx/>
              <a:buAutoNum type="arabicParenR"/>
            </a:pPr>
            <a:r>
              <a:rPr lang="en-US" altLang="ko-KR" sz="2400" b="1">
                <a:solidFill>
                  <a:srgbClr val="0070C0"/>
                </a:solidFill>
              </a:rPr>
              <a:t>Servant Leadership : Robert K. Greenleaf </a:t>
            </a:r>
            <a:r>
              <a:rPr lang="ko-KR" altLang="en-US" sz="2400" b="1">
                <a:solidFill>
                  <a:srgbClr val="0070C0"/>
                </a:solidFill>
              </a:rPr>
              <a:t> </a:t>
            </a:r>
            <a:endParaRPr lang="en-US" altLang="ko-KR" sz="2400" b="1">
              <a:solidFill>
                <a:srgbClr val="0070C0"/>
              </a:solidFill>
            </a:endParaRPr>
          </a:p>
          <a:p>
            <a:pPr eaLnBrk="1" hangingPunct="1">
              <a:lnSpc>
                <a:spcPct val="180000"/>
              </a:lnSpc>
              <a:buClr>
                <a:schemeClr val="bg1"/>
              </a:buClr>
              <a:buFontTx/>
              <a:buAutoNum type="arabicParenR"/>
            </a:pPr>
            <a:r>
              <a:rPr lang="ko-KR" altLang="en-US" sz="2400" b="1">
                <a:solidFill>
                  <a:srgbClr val="0070C0"/>
                </a:solidFill>
              </a:rPr>
              <a:t>        </a:t>
            </a:r>
            <a:endParaRPr lang="en-US" altLang="ko-KR" sz="2400" b="1">
              <a:solidFill>
                <a:srgbClr val="0070C0"/>
              </a:solidFill>
            </a:endParaRPr>
          </a:p>
          <a:p>
            <a:pPr eaLnBrk="1" hangingPunct="1">
              <a:lnSpc>
                <a:spcPct val="180000"/>
              </a:lnSpc>
              <a:buClr>
                <a:schemeClr val="bg1"/>
              </a:buClr>
              <a:buFontTx/>
              <a:buAutoNum type="arabicParenR"/>
            </a:pPr>
            <a:r>
              <a:rPr lang="en-US" altLang="ko-KR" sz="2400" b="1"/>
              <a:t> 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04800" y="4648200"/>
            <a:ext cx="36718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2000" b="1">
              <a:solidFill>
                <a:srgbClr val="080808"/>
              </a:solidFill>
              <a:latin typeface="Times New Roman" panose="02020603050405020304" pitchFamily="18" charset="0"/>
              <a:ea typeface="신명조" charset="-127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741928" y="993160"/>
            <a:ext cx="7776864" cy="649288"/>
          </a:xfrm>
          <a:prstGeom prst="roundRect">
            <a:avLst>
              <a:gd name="adj" fmla="val 2720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</a:rPr>
              <a:t>2. </a:t>
            </a:r>
            <a:r>
              <a:rPr lang="ko-KR" altLang="en-US" sz="2400" b="1" dirty="0">
                <a:solidFill>
                  <a:schemeClr val="bg1"/>
                </a:solidFill>
                <a:latin typeface="Times New Roman" pitchFamily="18" charset="0"/>
              </a:rPr>
              <a:t>관계차원의 리더십</a:t>
            </a: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ko-KR" altLang="en-US" sz="2400" b="1" dirty="0">
                <a:solidFill>
                  <a:schemeClr val="bg1"/>
                </a:solidFill>
                <a:latin typeface="Times New Roman" pitchFamily="18" charset="0"/>
              </a:rPr>
              <a:t>섬김의 리더십</a:t>
            </a: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</a:rPr>
              <a:t>(Servant Leadership)</a:t>
            </a:r>
            <a:endParaRPr lang="ko-KR" alt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그룹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직사각형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93856" y="764704"/>
              <a:ext cx="8928992" cy="5976664"/>
            </a:xfrm>
            <a:prstGeom prst="roundRect">
              <a:avLst>
                <a:gd name="adj" fmla="val 5992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2682875" y="161925"/>
            <a:ext cx="37242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kumimoji="0" lang="ko-KR" altLang="en-US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예수님의 리더십 모델</a:t>
            </a:r>
            <a:endParaRPr lang="ko-KR" altLang="en-US" sz="2400" kern="0" baseline="30000" dirty="0">
              <a:solidFill>
                <a:srgbClr val="FFFFFF"/>
              </a:solidFill>
              <a:ea typeface="HY견고딕" pitchFamily="18" charset="-127"/>
            </a:endParaRPr>
          </a:p>
        </p:txBody>
      </p:sp>
      <p:sp>
        <p:nvSpPr>
          <p:cNvPr id="19460" name="Rectangle 3" descr="편지지"/>
          <p:cNvSpPr>
            <a:spLocks noChangeArrowheads="1"/>
          </p:cNvSpPr>
          <p:nvPr/>
        </p:nvSpPr>
        <p:spPr bwMode="auto">
          <a:xfrm>
            <a:off x="193675" y="1630363"/>
            <a:ext cx="856932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4000" anchor="ctr"/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endParaRPr lang="en-US" altLang="ko-KR" sz="2800">
              <a:solidFill>
                <a:srgbClr val="0070C0"/>
              </a:solidFill>
              <a:latin typeface="½Å¸íÁ¶" charset="0"/>
              <a:ea typeface="신명조" charset="-127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ko-KR" sz="2800">
                <a:solidFill>
                  <a:srgbClr val="0070C0"/>
                </a:solidFill>
                <a:latin typeface="½Å¸íÁ¶" charset="0"/>
                <a:ea typeface="신명조" charset="-127"/>
              </a:rPr>
              <a:t>Empowerment: </a:t>
            </a:r>
            <a:r>
              <a:rPr lang="ko-KR" altLang="en-US">
                <a:latin typeface="½Å¸íÁ¶" charset="0"/>
                <a:ea typeface="신명조" charset="-127"/>
              </a:rPr>
              <a:t>구성원들의 능력을 인정해주고 자유롭게 펼치도록 함</a:t>
            </a:r>
            <a:r>
              <a:rPr lang="en-US" altLang="ko-KR">
                <a:latin typeface="½Å¸íÁ¶" charset="0"/>
                <a:ea typeface="신명조" charset="-127"/>
              </a:rPr>
              <a:t>. </a:t>
            </a:r>
            <a:r>
              <a:rPr lang="ko-KR" altLang="en-US">
                <a:latin typeface="½Å¸íÁ¶" charset="0"/>
                <a:ea typeface="신명조" charset="-127"/>
              </a:rPr>
              <a:t>일의 의미</a:t>
            </a:r>
            <a:r>
              <a:rPr lang="en-US" altLang="ko-KR">
                <a:latin typeface="½Å¸íÁ¶" charset="0"/>
                <a:ea typeface="신명조" charset="-127"/>
              </a:rPr>
              <a:t>, </a:t>
            </a:r>
            <a:r>
              <a:rPr lang="ko-KR" altLang="en-US">
                <a:latin typeface="½Å¸íÁ¶" charset="0"/>
                <a:ea typeface="신명조" charset="-127"/>
              </a:rPr>
              <a:t>역량</a:t>
            </a:r>
            <a:r>
              <a:rPr lang="en-US" altLang="ko-KR">
                <a:latin typeface="½Å¸íÁ¶" charset="0"/>
                <a:ea typeface="신명조" charset="-127"/>
              </a:rPr>
              <a:t>, </a:t>
            </a:r>
            <a:r>
              <a:rPr lang="ko-KR" altLang="en-US">
                <a:latin typeface="½Å¸íÁ¶" charset="0"/>
                <a:ea typeface="신명조" charset="-127"/>
              </a:rPr>
              <a:t> 자기결정권</a:t>
            </a:r>
            <a:r>
              <a:rPr lang="en-US" altLang="ko-KR">
                <a:latin typeface="½Å¸íÁ¶" charset="0"/>
                <a:ea typeface="신명조" charset="-127"/>
              </a:rPr>
              <a:t>, </a:t>
            </a:r>
            <a:r>
              <a:rPr lang="ko-KR" altLang="en-US">
                <a:latin typeface="½Å¸íÁ¶" charset="0"/>
                <a:ea typeface="신명조" charset="-127"/>
              </a:rPr>
              <a:t>영향력에 대해서 인식수준을 높여 줌</a:t>
            </a:r>
            <a:r>
              <a:rPr lang="en-US" altLang="ko-KR">
                <a:latin typeface="½Å¸íÁ¶" charset="0"/>
                <a:ea typeface="신명조" charset="-127"/>
              </a:rPr>
              <a:t>.  </a:t>
            </a:r>
          </a:p>
          <a:p>
            <a:pPr algn="just" eaLnBrk="1" hangingPunct="1">
              <a:lnSpc>
                <a:spcPct val="110000"/>
              </a:lnSpc>
            </a:pPr>
            <a:r>
              <a:rPr lang="ko-KR" altLang="en-US" sz="2800">
                <a:solidFill>
                  <a:srgbClr val="0070C0"/>
                </a:solidFill>
                <a:latin typeface="½Å¸íÁ¶" charset="0"/>
                <a:ea typeface="신명조" charset="-127"/>
              </a:rPr>
              <a:t>예수님의 </a:t>
            </a:r>
            <a:r>
              <a:rPr lang="en-US" altLang="ko-KR" sz="2800">
                <a:solidFill>
                  <a:srgbClr val="0070C0"/>
                </a:solidFill>
                <a:latin typeface="½Å¸íÁ¶" charset="0"/>
                <a:ea typeface="신명조" charset="-127"/>
              </a:rPr>
              <a:t>Empowerment </a:t>
            </a:r>
            <a:r>
              <a:rPr lang="en-US" altLang="ko-KR" sz="2400">
                <a:solidFill>
                  <a:srgbClr val="080808"/>
                </a:solidFill>
                <a:latin typeface="½Å¸íÁ¶" charset="0"/>
                <a:ea typeface="신명조" charset="-127"/>
              </a:rPr>
              <a:t>	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ko-KR" sz="2400">
                <a:solidFill>
                  <a:srgbClr val="080808"/>
                </a:solidFill>
                <a:latin typeface="½Å¸íÁ¶" charset="0"/>
                <a:ea typeface="신명조" charset="-127"/>
              </a:rPr>
              <a:t>  </a:t>
            </a:r>
            <a:r>
              <a:rPr lang="ko-KR" altLang="en-US" sz="2000" b="1">
                <a:solidFill>
                  <a:srgbClr val="080808"/>
                </a:solidFill>
                <a:latin typeface="½Å¸íÁ¶" charset="0"/>
                <a:ea typeface="신명조" charset="-127"/>
              </a:rPr>
              <a:t>제자들과  함께하며  솔선수범 및 현장학습  중시 </a:t>
            </a:r>
            <a:r>
              <a:rPr lang="ko-KR" altLang="en-US" sz="2000" b="1">
                <a:solidFill>
                  <a:srgbClr val="080808"/>
                </a:solidFill>
              </a:rPr>
              <a:t> </a:t>
            </a:r>
            <a:r>
              <a:rPr lang="en-US" altLang="ko-KR" sz="2000" b="1">
                <a:solidFill>
                  <a:srgbClr val="080808"/>
                </a:solidFill>
              </a:rPr>
              <a:t>(</a:t>
            </a:r>
            <a:r>
              <a:rPr lang="ko-KR" altLang="en-US" sz="2000" b="1">
                <a:solidFill>
                  <a:srgbClr val="080808"/>
                </a:solidFill>
              </a:rPr>
              <a:t>막</a:t>
            </a:r>
            <a:r>
              <a:rPr lang="en-US" altLang="ko-KR" sz="2000" b="1">
                <a:solidFill>
                  <a:srgbClr val="080808"/>
                </a:solidFill>
              </a:rPr>
              <a:t>9:28-29)</a:t>
            </a:r>
            <a:r>
              <a:rPr lang="ko-KR" altLang="en-US" sz="2000" b="1">
                <a:solidFill>
                  <a:srgbClr val="080808"/>
                </a:solidFill>
              </a:rPr>
              <a:t> </a:t>
            </a:r>
            <a:endParaRPr lang="en-US" altLang="ko-KR" sz="2000" b="1">
              <a:solidFill>
                <a:srgbClr val="080808"/>
              </a:solidFill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ko-KR" sz="2000" b="1">
                <a:solidFill>
                  <a:srgbClr val="080808"/>
                </a:solidFill>
              </a:rPr>
              <a:t>  </a:t>
            </a:r>
            <a:r>
              <a:rPr lang="ko-KR" altLang="en-US" sz="2000" b="1">
                <a:solidFill>
                  <a:srgbClr val="080808"/>
                </a:solidFill>
              </a:rPr>
              <a:t>임무수행  전에 능력 및 은사를 부여하심 </a:t>
            </a:r>
            <a:r>
              <a:rPr lang="en-US" altLang="ko-KR" sz="2000" b="1">
                <a:solidFill>
                  <a:srgbClr val="080808"/>
                </a:solidFill>
              </a:rPr>
              <a:t>(</a:t>
            </a:r>
            <a:r>
              <a:rPr lang="ko-KR" altLang="en-US" sz="2000" b="1">
                <a:solidFill>
                  <a:srgbClr val="080808"/>
                </a:solidFill>
              </a:rPr>
              <a:t>눅</a:t>
            </a:r>
            <a:r>
              <a:rPr lang="en-US" altLang="ko-KR" sz="2000" b="1">
                <a:solidFill>
                  <a:srgbClr val="080808"/>
                </a:solidFill>
              </a:rPr>
              <a:t>24:49)</a:t>
            </a:r>
            <a:r>
              <a:rPr lang="ko-KR" altLang="en-US" sz="2000" b="1">
                <a:solidFill>
                  <a:srgbClr val="080808"/>
                </a:solidFill>
              </a:rPr>
              <a:t>  </a:t>
            </a:r>
            <a:endParaRPr lang="en-US" altLang="ko-KR" sz="2000" b="1">
              <a:solidFill>
                <a:srgbClr val="080808"/>
              </a:solidFill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ko-KR" sz="2000" b="1">
                <a:solidFill>
                  <a:srgbClr val="080808"/>
                </a:solidFill>
              </a:rPr>
              <a:t>  </a:t>
            </a:r>
            <a:r>
              <a:rPr lang="ko-KR" altLang="en-US" sz="2000" b="1">
                <a:solidFill>
                  <a:srgbClr val="080808"/>
                </a:solidFill>
              </a:rPr>
              <a:t>제자로 하여금 제자를 삼도록 하심 </a:t>
            </a:r>
            <a:r>
              <a:rPr lang="en-US" altLang="ko-KR" sz="2000" b="1">
                <a:solidFill>
                  <a:srgbClr val="080808"/>
                </a:solidFill>
              </a:rPr>
              <a:t>(</a:t>
            </a:r>
            <a:r>
              <a:rPr lang="ko-KR" altLang="en-US" sz="2000" b="1">
                <a:solidFill>
                  <a:srgbClr val="080808"/>
                </a:solidFill>
              </a:rPr>
              <a:t>마</a:t>
            </a:r>
            <a:r>
              <a:rPr lang="en-US" altLang="ko-KR" sz="2000" b="1">
                <a:solidFill>
                  <a:srgbClr val="080808"/>
                </a:solidFill>
              </a:rPr>
              <a:t>28:19-20) 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ko-KR" sz="2000" b="1">
                <a:solidFill>
                  <a:srgbClr val="080808"/>
                </a:solidFill>
              </a:rPr>
              <a:t>  </a:t>
            </a:r>
            <a:r>
              <a:rPr lang="ko-KR" altLang="en-US" sz="2000" b="1">
                <a:solidFill>
                  <a:srgbClr val="080808"/>
                </a:solidFill>
              </a:rPr>
              <a:t>제자들을 통해 교회</a:t>
            </a:r>
            <a:r>
              <a:rPr lang="en-US" altLang="ko-KR" sz="2000" b="1">
                <a:solidFill>
                  <a:srgbClr val="080808"/>
                </a:solidFill>
              </a:rPr>
              <a:t>(</a:t>
            </a:r>
            <a:r>
              <a:rPr lang="ko-KR" altLang="en-US" sz="2000" b="1">
                <a:solidFill>
                  <a:srgbClr val="080808"/>
                </a:solidFill>
              </a:rPr>
              <a:t>공동체</a:t>
            </a:r>
            <a:r>
              <a:rPr lang="en-US" altLang="ko-KR" sz="2000" b="1">
                <a:solidFill>
                  <a:srgbClr val="080808"/>
                </a:solidFill>
              </a:rPr>
              <a:t>)</a:t>
            </a:r>
            <a:r>
              <a:rPr lang="ko-KR" altLang="en-US" sz="2000" b="1">
                <a:solidFill>
                  <a:srgbClr val="080808"/>
                </a:solidFill>
              </a:rPr>
              <a:t>를 세우심 </a:t>
            </a:r>
            <a:r>
              <a:rPr lang="en-US" altLang="ko-KR" sz="2000" b="1">
                <a:solidFill>
                  <a:srgbClr val="080808"/>
                </a:solidFill>
              </a:rPr>
              <a:t>(</a:t>
            </a:r>
            <a:r>
              <a:rPr lang="ko-KR" altLang="en-US" sz="2000" b="1">
                <a:solidFill>
                  <a:srgbClr val="080808"/>
                </a:solidFill>
              </a:rPr>
              <a:t>행</a:t>
            </a:r>
            <a:r>
              <a:rPr lang="en-US" altLang="ko-KR" sz="2000" b="1">
                <a:solidFill>
                  <a:srgbClr val="080808"/>
                </a:solidFill>
              </a:rPr>
              <a:t>2:41-47) </a:t>
            </a:r>
            <a:r>
              <a:rPr lang="ko-KR" altLang="en-US" sz="2000" b="1">
                <a:solidFill>
                  <a:srgbClr val="080808"/>
                </a:solidFill>
              </a:rPr>
              <a:t> </a:t>
            </a:r>
            <a:r>
              <a:rPr lang="en-US" altLang="ko-KR" sz="2000" b="1">
                <a:solidFill>
                  <a:srgbClr val="080808"/>
                </a:solidFill>
              </a:rPr>
              <a:t> </a:t>
            </a:r>
            <a:endParaRPr lang="ko-KR" altLang="en-US" sz="2000" b="1">
              <a:solidFill>
                <a:srgbClr val="080808"/>
              </a:solidFill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ko-KR" sz="2000" b="1">
                <a:solidFill>
                  <a:srgbClr val="080808"/>
                </a:solidFill>
              </a:rPr>
              <a:t>O </a:t>
            </a:r>
            <a:r>
              <a:rPr lang="ko-KR" altLang="en-US" sz="2000" b="1">
                <a:solidFill>
                  <a:srgbClr val="080808"/>
                </a:solidFill>
              </a:rPr>
              <a:t>누가 위대한 리더인가</a:t>
            </a:r>
            <a:r>
              <a:rPr lang="en-US" altLang="ko-KR" sz="2000" b="1">
                <a:solidFill>
                  <a:srgbClr val="080808"/>
                </a:solidFill>
              </a:rPr>
              <a:t>? (</a:t>
            </a:r>
            <a:r>
              <a:rPr lang="ko-KR" altLang="en-US" sz="2000" b="1">
                <a:solidFill>
                  <a:srgbClr val="080808"/>
                </a:solidFill>
              </a:rPr>
              <a:t>엡</a:t>
            </a:r>
            <a:r>
              <a:rPr lang="en-US" altLang="ko-KR" sz="2000" b="1">
                <a:solidFill>
                  <a:srgbClr val="080808"/>
                </a:solidFill>
              </a:rPr>
              <a:t>4:11-16)</a:t>
            </a: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r>
              <a:rPr lang="ko-KR" altLang="en-US" sz="2000" b="1">
                <a:solidFill>
                  <a:srgbClr val="080808"/>
                </a:solidFill>
              </a:rPr>
              <a:t>구성원을 온전케 하는 리더 </a:t>
            </a:r>
            <a:endParaRPr lang="en-US" altLang="ko-KR" sz="2000" b="1">
              <a:solidFill>
                <a:srgbClr val="080808"/>
              </a:solidFill>
            </a:endParaRP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r>
              <a:rPr lang="ko-KR" altLang="en-US" sz="2000" b="1">
                <a:solidFill>
                  <a:srgbClr val="080808"/>
                </a:solidFill>
              </a:rPr>
              <a:t>구성원들이 다른 사람을 섬기도록  권한을 위임하는  리더  </a:t>
            </a:r>
            <a:endParaRPr lang="en-US" altLang="ko-KR" sz="2000" b="1">
              <a:solidFill>
                <a:srgbClr val="080808"/>
              </a:solidFill>
            </a:endParaRP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r>
              <a:rPr lang="ko-KR" altLang="en-US" sz="2000" b="1">
                <a:solidFill>
                  <a:srgbClr val="080808"/>
                </a:solidFill>
              </a:rPr>
              <a:t>공동체를 든든히 세우는 리더  </a:t>
            </a:r>
            <a:endParaRPr lang="en-US" altLang="ko-KR" sz="2000" b="1">
              <a:solidFill>
                <a:srgbClr val="080808"/>
              </a:solidFill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ko-KR" sz="2000" b="1">
                <a:solidFill>
                  <a:srgbClr val="080808"/>
                </a:solidFill>
              </a:rPr>
              <a:t>O </a:t>
            </a:r>
            <a:r>
              <a:rPr lang="ko-KR" altLang="en-US" sz="2000" b="1">
                <a:solidFill>
                  <a:srgbClr val="080808"/>
                </a:solidFill>
              </a:rPr>
              <a:t>윌로크릭교회 </a:t>
            </a:r>
            <a:r>
              <a:rPr lang="en-US" altLang="ko-KR" sz="2000" b="1">
                <a:solidFill>
                  <a:srgbClr val="080808"/>
                </a:solidFill>
              </a:rPr>
              <a:t>: </a:t>
            </a:r>
            <a:r>
              <a:rPr lang="ko-KR" altLang="en-US" sz="2000" b="1">
                <a:solidFill>
                  <a:srgbClr val="080808"/>
                </a:solidFill>
              </a:rPr>
              <a:t>영적 성장 </a:t>
            </a:r>
            <a:r>
              <a:rPr lang="en-US" altLang="ko-KR" sz="2000" b="1">
                <a:solidFill>
                  <a:srgbClr val="080808"/>
                </a:solidFill>
              </a:rPr>
              <a:t>4</a:t>
            </a:r>
            <a:r>
              <a:rPr lang="ko-KR" altLang="en-US" sz="2000" b="1">
                <a:solidFill>
                  <a:srgbClr val="080808"/>
                </a:solidFill>
              </a:rPr>
              <a:t>단계 </a:t>
            </a:r>
            <a:r>
              <a:rPr lang="en-US" altLang="ko-KR" sz="2000" b="1">
                <a:solidFill>
                  <a:srgbClr val="080808"/>
                </a:solidFill>
              </a:rPr>
              <a:t>(</a:t>
            </a:r>
            <a:r>
              <a:rPr lang="ko-KR" altLang="en-US" sz="2000" b="1">
                <a:solidFill>
                  <a:srgbClr val="080808"/>
                </a:solidFill>
              </a:rPr>
              <a:t>구도자</a:t>
            </a:r>
            <a:r>
              <a:rPr lang="en-US" altLang="ko-KR" sz="2000" b="1">
                <a:solidFill>
                  <a:srgbClr val="080808"/>
                </a:solidFill>
              </a:rPr>
              <a:t>-</a:t>
            </a:r>
            <a:r>
              <a:rPr lang="ko-KR" altLang="en-US" sz="2000" b="1">
                <a:solidFill>
                  <a:srgbClr val="080808"/>
                </a:solidFill>
              </a:rPr>
              <a:t> 성장</a:t>
            </a:r>
            <a:r>
              <a:rPr lang="en-US" altLang="ko-KR" sz="2000" b="1">
                <a:solidFill>
                  <a:srgbClr val="080808"/>
                </a:solidFill>
              </a:rPr>
              <a:t>-</a:t>
            </a:r>
            <a:r>
              <a:rPr lang="ko-KR" altLang="en-US" sz="2000" b="1">
                <a:solidFill>
                  <a:srgbClr val="080808"/>
                </a:solidFill>
              </a:rPr>
              <a:t>친밀</a:t>
            </a:r>
            <a:r>
              <a:rPr lang="en-US" altLang="ko-KR" sz="2000" b="1">
                <a:solidFill>
                  <a:srgbClr val="080808"/>
                </a:solidFill>
              </a:rPr>
              <a:t>-</a:t>
            </a:r>
            <a:r>
              <a:rPr lang="ko-KR" altLang="en-US" sz="2000" b="1">
                <a:solidFill>
                  <a:srgbClr val="080808"/>
                </a:solidFill>
              </a:rPr>
              <a:t>헌신</a:t>
            </a:r>
            <a:r>
              <a:rPr lang="en-US" altLang="ko-KR" sz="2000" b="1">
                <a:solidFill>
                  <a:srgbClr val="080808"/>
                </a:solidFill>
              </a:rPr>
              <a:t>) </a:t>
            </a:r>
            <a:r>
              <a:rPr lang="ko-KR" altLang="en-US" sz="2000" b="1">
                <a:solidFill>
                  <a:srgbClr val="080808"/>
                </a:solidFill>
              </a:rPr>
              <a:t>    </a:t>
            </a:r>
          </a:p>
          <a:p>
            <a:pPr algn="just" eaLnBrk="1" hangingPunct="1">
              <a:lnSpc>
                <a:spcPct val="110000"/>
              </a:lnSpc>
            </a:pPr>
            <a:endParaRPr lang="ko-KR" altLang="en-US" sz="2000" b="1">
              <a:solidFill>
                <a:srgbClr val="080808"/>
              </a:solidFill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ko-KR" altLang="en-US" sz="2000" b="1">
                <a:solidFill>
                  <a:srgbClr val="080808"/>
                </a:solidFill>
              </a:rPr>
              <a:t> 	 </a:t>
            </a:r>
          </a:p>
          <a:p>
            <a:pPr algn="just" eaLnBrk="1" hangingPunct="1">
              <a:lnSpc>
                <a:spcPct val="110000"/>
              </a:lnSpc>
            </a:pPr>
            <a:r>
              <a:rPr lang="ko-KR" altLang="en-US" sz="2400" b="1">
                <a:solidFill>
                  <a:srgbClr val="080808"/>
                </a:solidFill>
              </a:rPr>
              <a:t>  </a:t>
            </a:r>
          </a:p>
          <a:p>
            <a:pPr algn="just" eaLnBrk="1" hangingPunct="1">
              <a:lnSpc>
                <a:spcPct val="110000"/>
              </a:lnSpc>
            </a:pPr>
            <a:r>
              <a:rPr lang="ko-KR" altLang="en-US" sz="2000" b="1">
                <a:solidFill>
                  <a:srgbClr val="080808"/>
                </a:solidFill>
              </a:rPr>
              <a:t>     </a:t>
            </a:r>
            <a:endParaRPr lang="ko-KR" altLang="en-US" sz="2000" b="1">
              <a:solidFill>
                <a:srgbClr val="080808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47628" y="979512"/>
            <a:ext cx="8699444" cy="649288"/>
          </a:xfrm>
          <a:prstGeom prst="roundRect">
            <a:avLst>
              <a:gd name="adj" fmla="val 2720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altLang="ko-KR" sz="2300" b="1" dirty="0">
                <a:solidFill>
                  <a:schemeClr val="bg1"/>
                </a:solidFill>
                <a:latin typeface="Times New Roman" pitchFamily="18" charset="0"/>
              </a:rPr>
              <a:t>3. </a:t>
            </a:r>
            <a:r>
              <a:rPr lang="ko-KR" altLang="en-US" sz="2300" b="1" dirty="0">
                <a:solidFill>
                  <a:schemeClr val="bg1"/>
                </a:solidFill>
                <a:latin typeface="Times New Roman" pitchFamily="18" charset="0"/>
              </a:rPr>
              <a:t>공동체차원의 리더십</a:t>
            </a:r>
            <a:r>
              <a:rPr lang="en-US" altLang="ko-KR" sz="23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ko-KR" altLang="en-US" sz="2300" b="1" dirty="0">
                <a:solidFill>
                  <a:schemeClr val="bg1"/>
                </a:solidFill>
                <a:latin typeface="Times New Roman" pitchFamily="18" charset="0"/>
              </a:rPr>
              <a:t>능력부여 리더십</a:t>
            </a:r>
            <a:r>
              <a:rPr lang="en-US" altLang="ko-KR" sz="2300" b="1" dirty="0">
                <a:solidFill>
                  <a:schemeClr val="bg1"/>
                </a:solidFill>
                <a:latin typeface="Times New Roman" pitchFamily="18" charset="0"/>
              </a:rPr>
              <a:t>(Empowering Leadership)</a:t>
            </a:r>
            <a:endParaRPr lang="ko-KR" altLang="en-US" sz="23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0"/>
            <a:ext cx="83280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45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40"/>
          <p:cNvSpPr>
            <a:spLocks noChangeArrowheads="1"/>
          </p:cNvSpPr>
          <p:nvPr/>
        </p:nvSpPr>
        <p:spPr bwMode="auto">
          <a:xfrm>
            <a:off x="742002" y="2407240"/>
            <a:ext cx="7632700" cy="16557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ko-KR" altLang="en-US" sz="400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엡</a:t>
            </a:r>
            <a:r>
              <a:rPr lang="en-US" altLang="ko-KR" sz="40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4:11-16 </a:t>
            </a:r>
            <a:r>
              <a:rPr lang="ko-KR" altLang="en-US" sz="40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리더의 </a:t>
            </a:r>
            <a:r>
              <a:rPr lang="en-US" altLang="ko-KR" sz="40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ko-KR" altLang="en-US" sz="40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대 책무</a:t>
            </a:r>
            <a:r>
              <a:rPr lang="en-US" altLang="ko-KR" sz="40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? </a:t>
            </a:r>
            <a:r>
              <a:rPr lang="ko-KR" altLang="en-US" sz="40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endParaRPr lang="ko-KR" altLang="en-US" sz="4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6006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0"/>
            <a:ext cx="8696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148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번호 개체 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C63DC0DB-749D-47E7-8D45-FD6117D96C60}" type="slidenum">
              <a:rPr lang="ko-KR" altLang="en-US"/>
              <a:pPr eaLnBrk="1" hangingPunct="1"/>
              <a:t>21</a:t>
            </a:fld>
            <a:endParaRPr lang="ko-KR" altLang="en-US"/>
          </a:p>
        </p:txBody>
      </p:sp>
      <p:pic>
        <p:nvPicPr>
          <p:cNvPr id="22531" name="내용 개체 틀 4" descr="그림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836613"/>
            <a:ext cx="7343775" cy="5400675"/>
          </a:xfrm>
        </p:spPr>
      </p:pic>
      <p:sp>
        <p:nvSpPr>
          <p:cNvPr id="22532" name="제목 3"/>
          <p:cNvSpPr>
            <a:spLocks noGrp="1"/>
          </p:cNvSpPr>
          <p:nvPr>
            <p:ph type="title"/>
          </p:nvPr>
        </p:nvSpPr>
        <p:spPr>
          <a:xfrm>
            <a:off x="-1116013" y="333375"/>
            <a:ext cx="6551613" cy="1143000"/>
          </a:xfrm>
        </p:spPr>
        <p:txBody>
          <a:bodyPr/>
          <a:lstStyle/>
          <a:p>
            <a:r>
              <a:rPr lang="ko-KR" altLang="en-US" smtClean="0"/>
              <a:t>영적성숙의 요소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07950" y="5383213"/>
            <a:ext cx="40322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</a:pPr>
            <a:r>
              <a:rPr lang="ko-KR" altLang="en-US" sz="1100"/>
              <a:t>주</a:t>
            </a:r>
            <a:r>
              <a:rPr lang="en-US" altLang="ko-KR" sz="1100"/>
              <a:t>1) </a:t>
            </a:r>
            <a:r>
              <a:rPr lang="ko-KR" altLang="en-US" sz="1100" baseline="30000"/>
              <a:t>* </a:t>
            </a:r>
            <a:r>
              <a:rPr lang="en-US" altLang="ko-KR" sz="1100" i="1"/>
              <a:t>p</a:t>
            </a:r>
            <a:r>
              <a:rPr lang="ko-KR" altLang="en-US" sz="1100"/>
              <a:t> </a:t>
            </a:r>
            <a:r>
              <a:rPr lang="en-US" altLang="ko-KR" sz="1100"/>
              <a:t>&lt; .05, </a:t>
            </a:r>
            <a:r>
              <a:rPr lang="ko-KR" altLang="en-US" sz="1100" baseline="30000"/>
              <a:t>** </a:t>
            </a:r>
            <a:r>
              <a:rPr lang="en-US" altLang="ko-KR" sz="1100" i="1"/>
              <a:t>p</a:t>
            </a:r>
            <a:r>
              <a:rPr lang="ko-KR" altLang="en-US" sz="1100"/>
              <a:t> </a:t>
            </a:r>
            <a:r>
              <a:rPr lang="en-US" altLang="ko-KR" sz="1100"/>
              <a:t>&lt; .01, </a:t>
            </a:r>
            <a:r>
              <a:rPr lang="ko-KR" altLang="en-US" sz="1100" baseline="30000"/>
              <a:t>*** </a:t>
            </a:r>
            <a:r>
              <a:rPr lang="en-US" altLang="ko-KR" sz="1100" i="1"/>
              <a:t>p</a:t>
            </a:r>
            <a:r>
              <a:rPr lang="ko-KR" altLang="en-US" sz="1100"/>
              <a:t> </a:t>
            </a:r>
            <a:r>
              <a:rPr lang="en-US" altLang="ko-KR" sz="1100"/>
              <a:t>&lt; .001</a:t>
            </a:r>
          </a:p>
          <a:p>
            <a:pPr eaLnBrk="1" latinLnBrk="0" hangingPunct="1">
              <a:lnSpc>
                <a:spcPct val="150000"/>
              </a:lnSpc>
            </a:pPr>
            <a:r>
              <a:rPr lang="ko-KR" altLang="en-US" sz="1100"/>
              <a:t>주</a:t>
            </a:r>
            <a:r>
              <a:rPr lang="en-US" altLang="ko-KR" sz="1100"/>
              <a:t>2) n.s. = not significant</a:t>
            </a:r>
            <a:endParaRPr lang="ko-KR" altLang="en-US" sz="1100"/>
          </a:p>
          <a:p>
            <a:pPr eaLnBrk="1" latinLnBrk="0" hangingPunct="1">
              <a:lnSpc>
                <a:spcPct val="150000"/>
              </a:lnSpc>
            </a:pPr>
            <a:r>
              <a:rPr lang="ko-KR" altLang="en-US" sz="1100"/>
              <a:t>주</a:t>
            </a:r>
            <a:r>
              <a:rPr lang="en-US" altLang="ko-KR" sz="1100"/>
              <a:t>3) </a:t>
            </a:r>
            <a:r>
              <a:rPr lang="ko-KR" altLang="en-US" sz="1100"/>
              <a:t>표기된 값은 비표준화 계수임</a:t>
            </a:r>
          </a:p>
        </p:txBody>
      </p:sp>
    </p:spTree>
    <p:extLst>
      <p:ext uri="{BB962C8B-B14F-4D97-AF65-F5344CB8AC3E}">
        <p14:creationId xmlns:p14="http://schemas.microsoft.com/office/powerpoint/2010/main" val="24905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그룹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직사각형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93856" y="764704"/>
              <a:ext cx="8928992" cy="5976664"/>
            </a:xfrm>
            <a:prstGeom prst="roundRect">
              <a:avLst>
                <a:gd name="adj" fmla="val 5992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682875" y="161925"/>
            <a:ext cx="37242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kumimoji="0" lang="ko-KR" altLang="en-US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예수님의 리더십 모델</a:t>
            </a:r>
            <a:endParaRPr lang="ko-KR" altLang="en-US" sz="2400" kern="0" baseline="30000" dirty="0">
              <a:solidFill>
                <a:srgbClr val="FFFFFF"/>
              </a:solidFill>
              <a:ea typeface="HY견고딕" pitchFamily="18" charset="-127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815975" y="2300288"/>
            <a:ext cx="7500938" cy="3879850"/>
          </a:xfrm>
          <a:prstGeom prst="rect">
            <a:avLst/>
          </a:prstGeom>
          <a:noFill/>
          <a:ln w="38100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Char char="•"/>
            </a:pPr>
            <a:r>
              <a:rPr lang="ko-KR" altLang="en-US" sz="2000" b="1">
                <a:solidFill>
                  <a:srgbClr val="080808"/>
                </a:solidFill>
                <a:latin typeface="신명조" charset="-127"/>
                <a:ea typeface="신명조" charset="-127"/>
              </a:rPr>
              <a:t> 하나님 나라를 구현하는  선교적 교회   </a:t>
            </a:r>
            <a:r>
              <a:rPr lang="ko-KR" altLang="en-US" sz="2000" b="1">
                <a:solidFill>
                  <a:srgbClr val="080808"/>
                </a:solidFill>
                <a:latin typeface="신명조" charset="-127"/>
                <a:ea typeface="신명조" charset="-127"/>
                <a:sym typeface="Wingdings" panose="05000000000000000000" pitchFamily="2" charset="2"/>
              </a:rPr>
              <a:t> </a:t>
            </a:r>
          </a:p>
          <a:p>
            <a:pPr eaLnBrk="1" hangingPunct="1">
              <a:buFontTx/>
              <a:buChar char="•"/>
            </a:pPr>
            <a:endParaRPr lang="ko-KR" altLang="en-US" sz="2000" b="1">
              <a:solidFill>
                <a:srgbClr val="080808"/>
              </a:solidFill>
              <a:latin typeface="신명조" charset="-127"/>
              <a:ea typeface="신명조" charset="-127"/>
              <a:sym typeface="Wingdings" panose="05000000000000000000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altLang="ko-KR" sz="2000" b="1">
                <a:solidFill>
                  <a:srgbClr val="080808"/>
                </a:solidFill>
                <a:latin typeface="신명조" charset="-127"/>
                <a:ea typeface="신명조" charset="-127"/>
                <a:sym typeface="Wingdings" panose="05000000000000000000" pitchFamily="2" charset="2"/>
              </a:rPr>
              <a:t> </a:t>
            </a:r>
            <a:r>
              <a:rPr lang="ko-KR" altLang="en-US" sz="2000" b="1">
                <a:solidFill>
                  <a:srgbClr val="080808"/>
                </a:solidFill>
                <a:latin typeface="신명조" charset="-127"/>
                <a:ea typeface="신명조" charset="-127"/>
                <a:sym typeface="Wingdings" panose="05000000000000000000" pitchFamily="2" charset="2"/>
              </a:rPr>
              <a:t>성도의 신앙과 삶의 일치 </a:t>
            </a:r>
            <a:r>
              <a:rPr lang="en-US" altLang="ko-KR" sz="2000" b="1">
                <a:solidFill>
                  <a:srgbClr val="080808"/>
                </a:solidFill>
                <a:latin typeface="신명조" charset="-127"/>
                <a:ea typeface="신명조" charset="-127"/>
                <a:sym typeface="Wingdings" panose="05000000000000000000" pitchFamily="2" charset="2"/>
              </a:rPr>
              <a:t>: ‘</a:t>
            </a:r>
            <a:r>
              <a:rPr lang="ko-KR" altLang="en-US" sz="2000" b="1">
                <a:solidFill>
                  <a:srgbClr val="080808"/>
                </a:solidFill>
                <a:latin typeface="신명조" charset="-127"/>
                <a:ea typeface="신명조" charset="-127"/>
                <a:sym typeface="Wingdings" panose="05000000000000000000" pitchFamily="2" charset="2"/>
              </a:rPr>
              <a:t>작은 예수</a:t>
            </a:r>
            <a:r>
              <a:rPr lang="en-US" altLang="ko-KR" sz="2000" b="1">
                <a:solidFill>
                  <a:srgbClr val="080808"/>
                </a:solidFill>
                <a:latin typeface="신명조" charset="-127"/>
                <a:ea typeface="신명조" charset="-127"/>
                <a:sym typeface="Wingdings" panose="05000000000000000000" pitchFamily="2" charset="2"/>
              </a:rPr>
              <a:t>’</a:t>
            </a:r>
            <a:r>
              <a:rPr lang="ko-KR" altLang="en-US" sz="2000" b="1">
                <a:solidFill>
                  <a:srgbClr val="080808"/>
                </a:solidFill>
                <a:latin typeface="신명조" charset="-127"/>
                <a:ea typeface="신명조" charset="-127"/>
                <a:sym typeface="Wingdings" panose="05000000000000000000" pitchFamily="2" charset="2"/>
              </a:rPr>
              <a:t>의  삶     </a:t>
            </a:r>
          </a:p>
          <a:p>
            <a:pPr eaLnBrk="1" hangingPunct="1">
              <a:buFontTx/>
              <a:buChar char="•"/>
            </a:pPr>
            <a:endParaRPr lang="ko-KR" altLang="en-US" sz="2000" b="1">
              <a:solidFill>
                <a:srgbClr val="080808"/>
              </a:solidFill>
              <a:latin typeface="신명조" charset="-127"/>
              <a:ea typeface="신명조" charset="-127"/>
              <a:sym typeface="Wingdings" panose="05000000000000000000" pitchFamily="2" charset="2"/>
            </a:endParaRPr>
          </a:p>
          <a:p>
            <a:pPr eaLnBrk="1" hangingPunct="1">
              <a:buFontTx/>
              <a:buChar char="•"/>
            </a:pPr>
            <a:r>
              <a:rPr lang="ko-KR" altLang="en-US" sz="2000" b="1">
                <a:solidFill>
                  <a:srgbClr val="080808"/>
                </a:solidFill>
                <a:latin typeface="신명조" charset="-127"/>
                <a:ea typeface="신명조" charset="-127"/>
              </a:rPr>
              <a:t> 이웃 사랑을 실천하는 교회 </a:t>
            </a:r>
            <a:r>
              <a:rPr lang="en-US" altLang="ko-KR" sz="2000" b="1">
                <a:solidFill>
                  <a:srgbClr val="080808"/>
                </a:solidFill>
                <a:latin typeface="신명조" charset="-127"/>
                <a:ea typeface="신명조" charset="-127"/>
              </a:rPr>
              <a:t>: </a:t>
            </a:r>
            <a:r>
              <a:rPr lang="ko-KR" altLang="en-US" sz="2000" b="1">
                <a:solidFill>
                  <a:srgbClr val="080808"/>
                </a:solidFill>
                <a:latin typeface="신명조" charset="-127"/>
                <a:ea typeface="신명조" charset="-127"/>
              </a:rPr>
              <a:t>우리의 이웃은 누구인가</a:t>
            </a:r>
            <a:r>
              <a:rPr lang="en-US" altLang="ko-KR" sz="2000" b="1">
                <a:solidFill>
                  <a:srgbClr val="080808"/>
                </a:solidFill>
                <a:latin typeface="신명조" charset="-127"/>
                <a:ea typeface="신명조" charset="-127"/>
              </a:rPr>
              <a:t>? </a:t>
            </a:r>
            <a:r>
              <a:rPr lang="ko-KR" altLang="en-US" sz="2000" b="1">
                <a:solidFill>
                  <a:srgbClr val="080808"/>
                </a:solidFill>
                <a:latin typeface="신명조" charset="-127"/>
                <a:ea typeface="신명조" charset="-127"/>
              </a:rPr>
              <a:t>  </a:t>
            </a:r>
            <a:r>
              <a:rPr lang="en-US" altLang="ko-KR" sz="2000" b="1">
                <a:solidFill>
                  <a:srgbClr val="080808"/>
                </a:solidFill>
                <a:latin typeface="신명조" charset="-127"/>
                <a:ea typeface="신명조" charset="-127"/>
              </a:rPr>
              <a:t> </a:t>
            </a:r>
          </a:p>
          <a:p>
            <a:pPr eaLnBrk="1" hangingPunct="1">
              <a:buFontTx/>
              <a:buChar char="•"/>
            </a:pPr>
            <a:endParaRPr lang="ko-KR" altLang="en-US" sz="2000" b="1">
              <a:solidFill>
                <a:srgbClr val="080808"/>
              </a:solidFill>
              <a:latin typeface="신명조" charset="-127"/>
              <a:ea typeface="신명조" charset="-127"/>
            </a:endParaRPr>
          </a:p>
          <a:p>
            <a:pPr eaLnBrk="1" hangingPunct="1">
              <a:buFontTx/>
              <a:buChar char="•"/>
            </a:pPr>
            <a:r>
              <a:rPr lang="ko-KR" altLang="en-US" sz="2000" b="1">
                <a:solidFill>
                  <a:srgbClr val="080808"/>
                </a:solidFill>
                <a:latin typeface="신명조" charset="-127"/>
                <a:ea typeface="신명조" charset="-127"/>
              </a:rPr>
              <a:t> 새 시대를 준비하는 교회 </a:t>
            </a:r>
            <a:r>
              <a:rPr lang="en-US" altLang="ko-KR" sz="2000" b="1">
                <a:solidFill>
                  <a:srgbClr val="080808"/>
                </a:solidFill>
                <a:latin typeface="신명조" charset="-127"/>
                <a:ea typeface="신명조" charset="-127"/>
              </a:rPr>
              <a:t>: </a:t>
            </a:r>
            <a:r>
              <a:rPr lang="ko-KR" altLang="en-US" sz="2000" b="1">
                <a:solidFill>
                  <a:srgbClr val="080808"/>
                </a:solidFill>
                <a:latin typeface="신명조" charset="-127"/>
                <a:ea typeface="신명조" charset="-127"/>
              </a:rPr>
              <a:t>통일시대</a:t>
            </a:r>
            <a:r>
              <a:rPr lang="en-US" altLang="ko-KR" sz="2000" b="1">
                <a:solidFill>
                  <a:srgbClr val="080808"/>
                </a:solidFill>
                <a:latin typeface="신명조" charset="-127"/>
                <a:ea typeface="신명조" charset="-127"/>
              </a:rPr>
              <a:t>, </a:t>
            </a:r>
            <a:r>
              <a:rPr lang="ko-KR" altLang="en-US" sz="2000" b="1">
                <a:solidFill>
                  <a:srgbClr val="080808"/>
                </a:solidFill>
                <a:latin typeface="신명조" charset="-127"/>
                <a:ea typeface="신명조" charset="-127"/>
              </a:rPr>
              <a:t>차 세대  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784225" y="1858963"/>
            <a:ext cx="813593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endParaRPr lang="en-US" altLang="ko-KR" sz="2000">
              <a:latin typeface="Times New Roman" panose="02020603050405020304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568325" y="1930400"/>
            <a:ext cx="6380163" cy="576263"/>
          </a:xfrm>
          <a:prstGeom prst="roundRect">
            <a:avLst>
              <a:gd name="adj" fmla="val 12495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latin typeface="Times New Roman" pitchFamily="18" charset="0"/>
              </a:rPr>
              <a:t>하나님 나라 </a:t>
            </a:r>
            <a:r>
              <a:rPr lang="en-US" altLang="ko-KR" sz="20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ko-KR" altLang="en-US" sz="2000" b="1" dirty="0">
                <a:solidFill>
                  <a:schemeClr val="bg1"/>
                </a:solidFill>
                <a:latin typeface="Times New Roman" pitchFamily="18" charset="0"/>
              </a:rPr>
              <a:t>예수 그리스도의  핵심 메시지  </a:t>
            </a:r>
            <a:r>
              <a:rPr lang="en-US" altLang="ko-KR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51520" y="1123528"/>
            <a:ext cx="8640960" cy="649288"/>
          </a:xfrm>
          <a:prstGeom prst="roundRect">
            <a:avLst>
              <a:gd name="adj" fmla="val 2720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altLang="ko-KR" sz="2300" b="1" dirty="0">
                <a:solidFill>
                  <a:schemeClr val="bg1"/>
                </a:solidFill>
                <a:latin typeface="Times New Roman" pitchFamily="18" charset="0"/>
              </a:rPr>
              <a:t>4. </a:t>
            </a:r>
            <a:r>
              <a:rPr lang="ko-KR" altLang="en-US" sz="2300" b="1" dirty="0">
                <a:solidFill>
                  <a:schemeClr val="bg1"/>
                </a:solidFill>
                <a:latin typeface="Times New Roman" pitchFamily="18" charset="0"/>
              </a:rPr>
              <a:t>사회차원의 리더십</a:t>
            </a:r>
            <a:r>
              <a:rPr lang="en-US" altLang="ko-KR" sz="23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ko-KR" altLang="en-US" sz="2300" b="1" dirty="0">
                <a:solidFill>
                  <a:schemeClr val="bg1"/>
                </a:solidFill>
                <a:latin typeface="Times New Roman" pitchFamily="18" charset="0"/>
              </a:rPr>
              <a:t>변혁적 리더십</a:t>
            </a:r>
            <a:r>
              <a:rPr lang="en-US" altLang="ko-KR" sz="2300" b="1" dirty="0">
                <a:solidFill>
                  <a:schemeClr val="bg1"/>
                </a:solidFill>
                <a:latin typeface="Times New Roman" pitchFamily="18" charset="0"/>
              </a:rPr>
              <a:t>(Transformational Leadership)</a:t>
            </a:r>
            <a:endParaRPr lang="ko-KR" altLang="en-US" sz="23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4089400" y="2949575"/>
            <a:ext cx="0" cy="0"/>
          </a:xfrm>
          <a:prstGeom prst="line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827088" y="5022850"/>
            <a:ext cx="4824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36613" y="5589588"/>
            <a:ext cx="4824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5651500" y="5022850"/>
            <a:ext cx="27368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641975" y="5589588"/>
            <a:ext cx="27368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아래쪽 화살표 6"/>
          <p:cNvSpPr/>
          <p:nvPr/>
        </p:nvSpPr>
        <p:spPr>
          <a:xfrm>
            <a:off x="3736975" y="2060575"/>
            <a:ext cx="1008063" cy="3529013"/>
          </a:xfrm>
          <a:prstGeom prst="downArrow">
            <a:avLst>
              <a:gd name="adj1" fmla="val 50000"/>
              <a:gd name="adj2" fmla="val 55669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>
            <a:off x="5176838" y="2060575"/>
            <a:ext cx="1008062" cy="3529013"/>
          </a:xfrm>
          <a:prstGeom prst="downArrow">
            <a:avLst>
              <a:gd name="adj1" fmla="val 50000"/>
              <a:gd name="adj2" fmla="val 55669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990975" y="2060575"/>
            <a:ext cx="4248150" cy="50482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586" name="TextBox 8"/>
          <p:cNvSpPr txBox="1">
            <a:spLocks noChangeArrowheads="1"/>
          </p:cNvSpPr>
          <p:nvPr/>
        </p:nvSpPr>
        <p:spPr bwMode="auto">
          <a:xfrm>
            <a:off x="3886200" y="2997200"/>
            <a:ext cx="7191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4000" b="1">
                <a:latin typeface="Times New Roman" panose="02020603050405020304" pitchFamily="18" charset="0"/>
              </a:rPr>
              <a:t>초림</a:t>
            </a:r>
          </a:p>
        </p:txBody>
      </p: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5330825" y="3006725"/>
            <a:ext cx="7191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4000" b="1">
                <a:latin typeface="Times New Roman" panose="02020603050405020304" pitchFamily="18" charset="0"/>
              </a:rPr>
              <a:t>재림</a:t>
            </a:r>
          </a:p>
        </p:txBody>
      </p:sp>
      <p:sp>
        <p:nvSpPr>
          <p:cNvPr id="24588" name="TextBox 18"/>
          <p:cNvSpPr txBox="1">
            <a:spLocks noChangeArrowheads="1"/>
          </p:cNvSpPr>
          <p:nvPr/>
        </p:nvSpPr>
        <p:spPr bwMode="auto">
          <a:xfrm>
            <a:off x="1239838" y="4454525"/>
            <a:ext cx="21605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3000">
                <a:latin typeface="Times New Roman" panose="02020603050405020304" pitchFamily="18" charset="0"/>
              </a:rPr>
              <a:t>율법시대</a:t>
            </a:r>
          </a:p>
        </p:txBody>
      </p:sp>
      <p:sp>
        <p:nvSpPr>
          <p:cNvPr id="24589" name="TextBox 19"/>
          <p:cNvSpPr txBox="1">
            <a:spLocks noChangeArrowheads="1"/>
          </p:cNvSpPr>
          <p:nvPr/>
        </p:nvSpPr>
        <p:spPr bwMode="auto">
          <a:xfrm>
            <a:off x="5940425" y="4468813"/>
            <a:ext cx="27352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3000">
                <a:latin typeface="Times New Roman" panose="02020603050405020304" pitchFamily="18" charset="0"/>
              </a:rPr>
              <a:t>새하늘과 새 땅</a:t>
            </a:r>
          </a:p>
        </p:txBody>
      </p:sp>
      <p:sp>
        <p:nvSpPr>
          <p:cNvPr id="24590" name="TextBox 20"/>
          <p:cNvSpPr txBox="1">
            <a:spLocks noChangeArrowheads="1"/>
          </p:cNvSpPr>
          <p:nvPr/>
        </p:nvSpPr>
        <p:spPr bwMode="auto">
          <a:xfrm>
            <a:off x="3881438" y="4005263"/>
            <a:ext cx="2160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3000">
                <a:latin typeface="Times New Roman" panose="02020603050405020304" pitchFamily="18" charset="0"/>
              </a:rPr>
              <a:t>은혜</a:t>
            </a:r>
            <a:endParaRPr lang="en-US" altLang="ko-KR" sz="300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ko-KR" altLang="en-US" sz="3000">
                <a:latin typeface="Times New Roman" panose="02020603050405020304" pitchFamily="18" charset="0"/>
              </a:rPr>
              <a:t>시대</a:t>
            </a:r>
          </a:p>
        </p:txBody>
      </p:sp>
      <p:sp>
        <p:nvSpPr>
          <p:cNvPr id="24591" name="TextBox 22"/>
          <p:cNvSpPr txBox="1">
            <a:spLocks noChangeArrowheads="1"/>
          </p:cNvSpPr>
          <p:nvPr/>
        </p:nvSpPr>
        <p:spPr bwMode="auto">
          <a:xfrm>
            <a:off x="3917950" y="1506538"/>
            <a:ext cx="44656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3000">
                <a:latin typeface="Times New Roman" panose="02020603050405020304" pitchFamily="18" charset="0"/>
              </a:rPr>
              <a:t>오는 시대</a:t>
            </a:r>
            <a:r>
              <a:rPr lang="en-US" altLang="ko-KR" sz="3000">
                <a:latin typeface="Times New Roman" panose="02020603050405020304" pitchFamily="18" charset="0"/>
              </a:rPr>
              <a:t>(Age to come)</a:t>
            </a:r>
            <a:endParaRPr lang="ko-KR" altLang="en-US" sz="3000">
              <a:latin typeface="Times New Roman" panose="02020603050405020304" pitchFamily="18" charset="0"/>
            </a:endParaRPr>
          </a:p>
        </p:txBody>
      </p:sp>
      <p:sp>
        <p:nvSpPr>
          <p:cNvPr id="24592" name="TextBox 23"/>
          <p:cNvSpPr txBox="1">
            <a:spLocks noChangeArrowheads="1"/>
          </p:cNvSpPr>
          <p:nvPr/>
        </p:nvSpPr>
        <p:spPr bwMode="auto">
          <a:xfrm>
            <a:off x="492125" y="5600700"/>
            <a:ext cx="4464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3000">
                <a:latin typeface="Times New Roman" panose="02020603050405020304" pitchFamily="18" charset="0"/>
              </a:rPr>
              <a:t>이 시대</a:t>
            </a:r>
            <a:r>
              <a:rPr lang="en-US" altLang="ko-KR" sz="3000">
                <a:latin typeface="Times New Roman" panose="02020603050405020304" pitchFamily="18" charset="0"/>
              </a:rPr>
              <a:t>(This Age)</a:t>
            </a:r>
            <a:endParaRPr lang="ko-KR" altLang="en-US" sz="3000">
              <a:latin typeface="Times New Roman" panose="02020603050405020304" pitchFamily="18" charset="0"/>
            </a:endParaRPr>
          </a:p>
        </p:txBody>
      </p:sp>
      <p:sp>
        <p:nvSpPr>
          <p:cNvPr id="24593" name="AutoShape 3"/>
          <p:cNvSpPr>
            <a:spLocks noChangeArrowheads="1"/>
          </p:cNvSpPr>
          <p:nvPr/>
        </p:nvSpPr>
        <p:spPr bwMode="auto">
          <a:xfrm>
            <a:off x="179388" y="231775"/>
            <a:ext cx="5757862" cy="533400"/>
          </a:xfrm>
          <a:prstGeom prst="cube">
            <a:avLst>
              <a:gd name="adj" fmla="val 25000"/>
            </a:avLst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3366FF"/>
                </a:solidFill>
              </a:rPr>
              <a:t>하나님의 나라와 예수 그리스도</a:t>
            </a:r>
          </a:p>
        </p:txBody>
      </p:sp>
      <p:sp>
        <p:nvSpPr>
          <p:cNvPr id="24594" name="TextBox 26"/>
          <p:cNvSpPr txBox="1">
            <a:spLocks noChangeArrowheads="1"/>
          </p:cNvSpPr>
          <p:nvPr/>
        </p:nvSpPr>
        <p:spPr bwMode="auto">
          <a:xfrm>
            <a:off x="5508625" y="2035175"/>
            <a:ext cx="273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3000">
                <a:latin typeface="Times New Roman" panose="02020603050405020304" pitchFamily="18" charset="0"/>
              </a:rPr>
              <a:t>예수 그리스도</a:t>
            </a:r>
          </a:p>
        </p:txBody>
      </p:sp>
    </p:spTree>
    <p:extLst>
      <p:ext uri="{BB962C8B-B14F-4D97-AF65-F5344CB8AC3E}">
        <p14:creationId xmlns:p14="http://schemas.microsoft.com/office/powerpoint/2010/main" val="93882746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4383088" y="2259013"/>
            <a:ext cx="0" cy="0"/>
          </a:xfrm>
          <a:prstGeom prst="line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304800" y="914400"/>
            <a:ext cx="8686800" cy="5284788"/>
            <a:chOff x="96" y="576"/>
            <a:chExt cx="5472" cy="3329"/>
          </a:xfrm>
        </p:grpSpPr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1800" y="576"/>
              <a:ext cx="1752" cy="336"/>
            </a:xfrm>
            <a:prstGeom prst="ellipse">
              <a:avLst/>
            </a:prstGeom>
            <a:gradFill rotWithShape="0">
              <a:gsLst>
                <a:gs pos="0">
                  <a:srgbClr val="A9A900"/>
                </a:gs>
                <a:gs pos="50000">
                  <a:srgbClr val="FFFF00"/>
                </a:gs>
                <a:gs pos="100000">
                  <a:srgbClr val="A9A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>
                  <a:solidFill>
                    <a:srgbClr val="3366FF"/>
                  </a:solidFill>
                </a:rPr>
                <a:t>Kingdom of God</a:t>
              </a:r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 flipH="1">
              <a:off x="1056" y="864"/>
              <a:ext cx="768" cy="38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688" y="960"/>
              <a:ext cx="0" cy="33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3552" y="816"/>
              <a:ext cx="768" cy="38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96" y="1296"/>
              <a:ext cx="11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ko-KR" b="1">
                  <a:latin typeface="Times New Roman" panose="02020603050405020304" pitchFamily="18" charset="0"/>
                </a:rPr>
                <a:t>Already</a:t>
              </a:r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2112" y="1296"/>
              <a:ext cx="11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ko-KR" b="1">
                  <a:latin typeface="Times New Roman" panose="02020603050405020304" pitchFamily="18" charset="0"/>
                </a:rPr>
                <a:t>Not yet</a:t>
              </a: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3984" y="1296"/>
              <a:ext cx="11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b="1">
                  <a:latin typeface="Times New Roman" panose="02020603050405020304" pitchFamily="18" charset="0"/>
                </a:rPr>
                <a:t>Not of this world</a:t>
              </a:r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672" y="1584"/>
              <a:ext cx="0" cy="33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240" y="1996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ko-KR" b="1">
                  <a:latin typeface="Times New Roman" panose="02020603050405020304" pitchFamily="18" charset="0"/>
                </a:rPr>
                <a:t>Historical Kingdom</a:t>
              </a:r>
            </a:p>
          </p:txBody>
        </p:sp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2064" y="2064"/>
              <a:ext cx="1248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ko-KR" b="1">
                  <a:latin typeface="Times New Roman" panose="02020603050405020304" pitchFamily="18" charset="0"/>
                </a:rPr>
                <a:t>Eschatological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ko-KR" b="1">
                  <a:latin typeface="Times New Roman" panose="02020603050405020304" pitchFamily="18" charset="0"/>
                </a:rPr>
                <a:t>Kingdom</a:t>
              </a:r>
            </a:p>
          </p:txBody>
        </p: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4128" y="2081"/>
              <a:ext cx="91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ko-KR" b="1">
                  <a:latin typeface="Times New Roman" panose="02020603050405020304" pitchFamily="18" charset="0"/>
                </a:rPr>
                <a:t>Spiritual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ko-KR" b="1">
                  <a:latin typeface="Times New Roman" panose="02020603050405020304" pitchFamily="18" charset="0"/>
                </a:rPr>
                <a:t>Kingdom</a:t>
              </a:r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>
              <a:off x="2688" y="1584"/>
              <a:ext cx="0" cy="33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>
              <a:off x="4560" y="1584"/>
              <a:ext cx="0" cy="33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4560" y="3120"/>
              <a:ext cx="0" cy="33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>
              <a:off x="2688" y="3168"/>
              <a:ext cx="0" cy="33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>
              <a:off x="672" y="3168"/>
              <a:ext cx="0" cy="33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 flipV="1">
              <a:off x="672" y="2496"/>
              <a:ext cx="0" cy="28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 flipV="1">
              <a:off x="4560" y="2496"/>
              <a:ext cx="0" cy="28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 flipV="1">
              <a:off x="2688" y="2496"/>
              <a:ext cx="0" cy="28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5624" name="Text Box 27"/>
            <p:cNvSpPr txBox="1">
              <a:spLocks noChangeArrowheads="1"/>
            </p:cNvSpPr>
            <p:nvPr/>
          </p:nvSpPr>
          <p:spPr bwMode="auto">
            <a:xfrm>
              <a:off x="96" y="3552"/>
              <a:ext cx="1152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ko-KR" b="1">
                  <a:latin typeface="Times New Roman" panose="02020603050405020304" pitchFamily="18" charset="0"/>
                </a:rPr>
                <a:t>Social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ko-KR" b="1">
                  <a:latin typeface="Times New Roman" panose="02020603050405020304" pitchFamily="18" charset="0"/>
                </a:rPr>
                <a:t>Transformation</a:t>
              </a:r>
            </a:p>
          </p:txBody>
        </p:sp>
        <p:sp>
          <p:nvSpPr>
            <p:cNvPr id="25625" name="Text Box 28"/>
            <p:cNvSpPr txBox="1">
              <a:spLocks noChangeArrowheads="1"/>
            </p:cNvSpPr>
            <p:nvPr/>
          </p:nvSpPr>
          <p:spPr bwMode="auto">
            <a:xfrm>
              <a:off x="1824" y="3543"/>
              <a:ext cx="177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ko-KR" b="1">
                  <a:latin typeface="Times New Roman" panose="02020603050405020304" pitchFamily="18" charset="0"/>
                </a:rPr>
                <a:t>Proclamation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ko-KR" b="1">
                  <a:latin typeface="Times New Roman" panose="02020603050405020304" pitchFamily="18" charset="0"/>
                </a:rPr>
                <a:t>(Evangelism)</a:t>
              </a:r>
            </a:p>
          </p:txBody>
        </p:sp>
        <p:sp>
          <p:nvSpPr>
            <p:cNvPr id="25626" name="Text Box 29"/>
            <p:cNvSpPr txBox="1">
              <a:spLocks noChangeArrowheads="1"/>
            </p:cNvSpPr>
            <p:nvPr/>
          </p:nvSpPr>
          <p:spPr bwMode="auto">
            <a:xfrm>
              <a:off x="3600" y="3535"/>
              <a:ext cx="196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ko-KR" b="1">
                  <a:latin typeface="Times New Roman" panose="02020603050405020304" pitchFamily="18" charset="0"/>
                </a:rPr>
                <a:t>Discipleship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ko-KR" b="1">
                  <a:latin typeface="Times New Roman" panose="02020603050405020304" pitchFamily="18" charset="0"/>
                </a:rPr>
                <a:t>(Word-and-Sacrament)</a:t>
              </a:r>
            </a:p>
          </p:txBody>
        </p:sp>
      </p:grpSp>
      <p:sp>
        <p:nvSpPr>
          <p:cNvPr id="25604" name="직사각형 2"/>
          <p:cNvSpPr>
            <a:spLocks noChangeArrowheads="1"/>
          </p:cNvSpPr>
          <p:nvPr/>
        </p:nvSpPr>
        <p:spPr bwMode="auto">
          <a:xfrm>
            <a:off x="1476375" y="158750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>
                <a:solidFill>
                  <a:srgbClr val="3366FF"/>
                </a:solidFill>
              </a:rPr>
              <a:t>Three Aspects of the Kingdom of God</a:t>
            </a:r>
          </a:p>
        </p:txBody>
      </p:sp>
    </p:spTree>
    <p:extLst>
      <p:ext uri="{BB962C8B-B14F-4D97-AF65-F5344CB8AC3E}">
        <p14:creationId xmlns:p14="http://schemas.microsoft.com/office/powerpoint/2010/main" val="422397736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5"/>
          <p:cNvSpPr>
            <a:spLocks noChangeArrowheads="1"/>
          </p:cNvSpPr>
          <p:nvPr/>
        </p:nvSpPr>
        <p:spPr bwMode="auto">
          <a:xfrm rot="-5343936">
            <a:off x="4038600" y="1295400"/>
            <a:ext cx="1219200" cy="4267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dist="107763" dir="81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6627" name="Oval 24"/>
          <p:cNvSpPr>
            <a:spLocks noChangeArrowheads="1"/>
          </p:cNvSpPr>
          <p:nvPr/>
        </p:nvSpPr>
        <p:spPr bwMode="auto">
          <a:xfrm>
            <a:off x="3962400" y="1219200"/>
            <a:ext cx="1219200" cy="4267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dist="107763" dir="135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6628" name="Line 2"/>
          <p:cNvSpPr>
            <a:spLocks noChangeShapeType="1"/>
          </p:cNvSpPr>
          <p:nvPr/>
        </p:nvSpPr>
        <p:spPr bwMode="auto">
          <a:xfrm>
            <a:off x="4383088" y="2259013"/>
            <a:ext cx="0" cy="0"/>
          </a:xfrm>
          <a:prstGeom prst="line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6629" name="Line 26"/>
          <p:cNvSpPr>
            <a:spLocks noChangeShapeType="1"/>
          </p:cNvSpPr>
          <p:nvPr/>
        </p:nvSpPr>
        <p:spPr bwMode="auto">
          <a:xfrm>
            <a:off x="4572000" y="685800"/>
            <a:ext cx="0" cy="5029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26630" name="Line 27"/>
          <p:cNvSpPr>
            <a:spLocks noChangeShapeType="1"/>
          </p:cNvSpPr>
          <p:nvPr/>
        </p:nvSpPr>
        <p:spPr bwMode="auto">
          <a:xfrm rot="-5400000">
            <a:off x="4647406" y="913607"/>
            <a:ext cx="1587" cy="5029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26631" name="Line 28"/>
          <p:cNvSpPr>
            <a:spLocks noChangeShapeType="1"/>
          </p:cNvSpPr>
          <p:nvPr/>
        </p:nvSpPr>
        <p:spPr bwMode="auto">
          <a:xfrm rot="-3998395">
            <a:off x="4571206" y="913607"/>
            <a:ext cx="1587" cy="5029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26632" name="Line 29"/>
          <p:cNvSpPr>
            <a:spLocks noChangeShapeType="1"/>
          </p:cNvSpPr>
          <p:nvPr/>
        </p:nvSpPr>
        <p:spPr bwMode="auto">
          <a:xfrm rot="-1581960">
            <a:off x="4570413" y="914400"/>
            <a:ext cx="1587" cy="5029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26633" name="Line 30"/>
          <p:cNvSpPr>
            <a:spLocks noChangeShapeType="1"/>
          </p:cNvSpPr>
          <p:nvPr/>
        </p:nvSpPr>
        <p:spPr bwMode="auto">
          <a:xfrm rot="4262897">
            <a:off x="4571206" y="915194"/>
            <a:ext cx="1588" cy="5029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26634" name="Line 32"/>
          <p:cNvSpPr>
            <a:spLocks noChangeShapeType="1"/>
          </p:cNvSpPr>
          <p:nvPr/>
        </p:nvSpPr>
        <p:spPr bwMode="auto">
          <a:xfrm rot="1592095">
            <a:off x="4570413" y="914400"/>
            <a:ext cx="1587" cy="5029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26635" name="Line 33"/>
          <p:cNvSpPr>
            <a:spLocks noChangeShapeType="1"/>
          </p:cNvSpPr>
          <p:nvPr/>
        </p:nvSpPr>
        <p:spPr bwMode="auto">
          <a:xfrm flipH="1">
            <a:off x="3962400" y="2819400"/>
            <a:ext cx="12192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26636" name="Text Box 38"/>
          <p:cNvSpPr txBox="1">
            <a:spLocks noChangeArrowheads="1"/>
          </p:cNvSpPr>
          <p:nvPr/>
        </p:nvSpPr>
        <p:spPr bwMode="auto">
          <a:xfrm>
            <a:off x="4191000" y="152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400" b="1">
                <a:latin typeface="Times New Roman" panose="02020603050405020304" pitchFamily="18" charset="0"/>
              </a:rPr>
              <a:t>하늘</a:t>
            </a:r>
          </a:p>
        </p:txBody>
      </p:sp>
      <p:sp>
        <p:nvSpPr>
          <p:cNvPr id="26637" name="Text Box 39"/>
          <p:cNvSpPr txBox="1">
            <a:spLocks noChangeArrowheads="1"/>
          </p:cNvSpPr>
          <p:nvPr/>
        </p:nvSpPr>
        <p:spPr bwMode="auto">
          <a:xfrm>
            <a:off x="5029200" y="685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400" b="1">
                <a:latin typeface="Times New Roman" panose="02020603050405020304" pitchFamily="18" charset="0"/>
              </a:rPr>
              <a:t>하나님의 행위</a:t>
            </a:r>
          </a:p>
        </p:txBody>
      </p:sp>
      <p:sp>
        <p:nvSpPr>
          <p:cNvPr id="26638" name="Text Box 40"/>
          <p:cNvSpPr txBox="1">
            <a:spLocks noChangeArrowheads="1"/>
          </p:cNvSpPr>
          <p:nvPr/>
        </p:nvSpPr>
        <p:spPr bwMode="auto">
          <a:xfrm>
            <a:off x="6934200" y="2286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400" b="1">
                <a:latin typeface="Times New Roman" panose="02020603050405020304" pitchFamily="18" charset="0"/>
              </a:rPr>
              <a:t>급진적</a:t>
            </a:r>
          </a:p>
        </p:txBody>
      </p:sp>
      <p:sp>
        <p:nvSpPr>
          <p:cNvPr id="26639" name="Text Box 41"/>
          <p:cNvSpPr txBox="1">
            <a:spLocks noChangeArrowheads="1"/>
          </p:cNvSpPr>
          <p:nvPr/>
        </p:nvSpPr>
        <p:spPr bwMode="auto">
          <a:xfrm>
            <a:off x="7315200" y="3200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400" b="1">
                <a:latin typeface="Times New Roman" panose="02020603050405020304" pitchFamily="18" charset="0"/>
              </a:rPr>
              <a:t>미래적</a:t>
            </a:r>
          </a:p>
        </p:txBody>
      </p:sp>
      <p:sp>
        <p:nvSpPr>
          <p:cNvPr id="26640" name="Text Box 42"/>
          <p:cNvSpPr txBox="1">
            <a:spLocks noChangeArrowheads="1"/>
          </p:cNvSpPr>
          <p:nvPr/>
        </p:nvSpPr>
        <p:spPr bwMode="auto">
          <a:xfrm>
            <a:off x="7086600" y="4572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400" b="1">
                <a:latin typeface="Times New Roman" panose="02020603050405020304" pitchFamily="18" charset="0"/>
              </a:rPr>
              <a:t>사회적</a:t>
            </a:r>
          </a:p>
        </p:txBody>
      </p:sp>
      <p:sp>
        <p:nvSpPr>
          <p:cNvPr id="26641" name="Text Box 43"/>
          <p:cNvSpPr txBox="1">
            <a:spLocks noChangeArrowheads="1"/>
          </p:cNvSpPr>
          <p:nvPr/>
        </p:nvSpPr>
        <p:spPr bwMode="auto">
          <a:xfrm>
            <a:off x="5562600" y="563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b="1">
                <a:latin typeface="Times New Roman" panose="02020603050405020304" pitchFamily="18" charset="0"/>
              </a:rPr>
              <a:t>= </a:t>
            </a:r>
            <a:r>
              <a:rPr lang="ko-KR" altLang="en-US" sz="2400" b="1">
                <a:latin typeface="Times New Roman" panose="02020603050405020304" pitchFamily="18" charset="0"/>
              </a:rPr>
              <a:t>교회</a:t>
            </a:r>
          </a:p>
        </p:txBody>
      </p:sp>
      <p:sp>
        <p:nvSpPr>
          <p:cNvPr id="26642" name="Text Box 44"/>
          <p:cNvSpPr txBox="1">
            <a:spLocks noChangeArrowheads="1"/>
          </p:cNvSpPr>
          <p:nvPr/>
        </p:nvSpPr>
        <p:spPr bwMode="auto">
          <a:xfrm>
            <a:off x="4343400" y="5867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400" b="1">
                <a:latin typeface="Times New Roman" panose="02020603050405020304" pitchFamily="18" charset="0"/>
              </a:rPr>
              <a:t>땅</a:t>
            </a:r>
          </a:p>
        </p:txBody>
      </p:sp>
      <p:sp>
        <p:nvSpPr>
          <p:cNvPr id="26643" name="Text Box 45"/>
          <p:cNvSpPr txBox="1">
            <a:spLocks noChangeArrowheads="1"/>
          </p:cNvSpPr>
          <p:nvPr/>
        </p:nvSpPr>
        <p:spPr bwMode="auto">
          <a:xfrm>
            <a:off x="2133600" y="5638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400" b="1">
                <a:latin typeface="Times New Roman" panose="02020603050405020304" pitchFamily="18" charset="0"/>
              </a:rPr>
              <a:t>인간의 행위</a:t>
            </a:r>
          </a:p>
        </p:txBody>
      </p:sp>
      <p:sp>
        <p:nvSpPr>
          <p:cNvPr id="26644" name="Text Box 46"/>
          <p:cNvSpPr txBox="1">
            <a:spLocks noChangeArrowheads="1"/>
          </p:cNvSpPr>
          <p:nvPr/>
        </p:nvSpPr>
        <p:spPr bwMode="auto">
          <a:xfrm>
            <a:off x="990600" y="4114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400" b="1">
                <a:latin typeface="Times New Roman" panose="02020603050405020304" pitchFamily="18" charset="0"/>
              </a:rPr>
              <a:t>점진적</a:t>
            </a:r>
          </a:p>
        </p:txBody>
      </p:sp>
      <p:sp>
        <p:nvSpPr>
          <p:cNvPr id="26645" name="Text Box 47"/>
          <p:cNvSpPr txBox="1">
            <a:spLocks noChangeArrowheads="1"/>
          </p:cNvSpPr>
          <p:nvPr/>
        </p:nvSpPr>
        <p:spPr bwMode="auto">
          <a:xfrm>
            <a:off x="533400" y="3200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400" b="1">
                <a:latin typeface="Times New Roman" panose="02020603050405020304" pitchFamily="18" charset="0"/>
              </a:rPr>
              <a:t>현재적</a:t>
            </a:r>
          </a:p>
        </p:txBody>
      </p:sp>
      <p:sp>
        <p:nvSpPr>
          <p:cNvPr id="26646" name="Text Box 48"/>
          <p:cNvSpPr txBox="1">
            <a:spLocks noChangeArrowheads="1"/>
          </p:cNvSpPr>
          <p:nvPr/>
        </p:nvSpPr>
        <p:spPr bwMode="auto">
          <a:xfrm>
            <a:off x="1219200" y="2133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400" b="1">
                <a:latin typeface="Times New Roman" panose="02020603050405020304" pitchFamily="18" charset="0"/>
              </a:rPr>
              <a:t>개인적</a:t>
            </a:r>
          </a:p>
        </p:txBody>
      </p:sp>
      <p:sp>
        <p:nvSpPr>
          <p:cNvPr id="26647" name="Text Box 49"/>
          <p:cNvSpPr txBox="1">
            <a:spLocks noChangeArrowheads="1"/>
          </p:cNvSpPr>
          <p:nvPr/>
        </p:nvSpPr>
        <p:spPr bwMode="auto">
          <a:xfrm>
            <a:off x="2362200" y="685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b="1">
                <a:latin typeface="Times New Roman" panose="02020603050405020304" pitchFamily="18" charset="0"/>
              </a:rPr>
              <a:t>=</a:t>
            </a:r>
            <a:r>
              <a:rPr lang="ko-KR" altLang="en-US" sz="2400" b="1">
                <a:latin typeface="Times New Roman" panose="02020603050405020304" pitchFamily="18" charset="0"/>
              </a:rPr>
              <a:t>교회</a:t>
            </a:r>
          </a:p>
        </p:txBody>
      </p:sp>
      <p:sp>
        <p:nvSpPr>
          <p:cNvPr id="26648" name="Line 50"/>
          <p:cNvSpPr>
            <a:spLocks noChangeShapeType="1"/>
          </p:cNvSpPr>
          <p:nvPr/>
        </p:nvSpPr>
        <p:spPr bwMode="auto">
          <a:xfrm flipH="1">
            <a:off x="2514600" y="8382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26649" name="Freeform 54"/>
          <p:cNvSpPr>
            <a:spLocks/>
          </p:cNvSpPr>
          <p:nvPr/>
        </p:nvSpPr>
        <p:spPr bwMode="auto">
          <a:xfrm>
            <a:off x="3962400" y="4038600"/>
            <a:ext cx="1233488" cy="82550"/>
          </a:xfrm>
          <a:custGeom>
            <a:avLst/>
            <a:gdLst>
              <a:gd name="T0" fmla="*/ 0 w 777"/>
              <a:gd name="T1" fmla="*/ 0 h 52"/>
              <a:gd name="T2" fmla="*/ 2147483647 w 777"/>
              <a:gd name="T3" fmla="*/ 2147483647 h 52"/>
              <a:gd name="T4" fmla="*/ 2147483647 w 777"/>
              <a:gd name="T5" fmla="*/ 2147483647 h 52"/>
              <a:gd name="T6" fmla="*/ 0 60000 65536"/>
              <a:gd name="T7" fmla="*/ 0 60000 65536"/>
              <a:gd name="T8" fmla="*/ 0 60000 65536"/>
              <a:gd name="T9" fmla="*/ 0 w 777"/>
              <a:gd name="T10" fmla="*/ 0 h 52"/>
              <a:gd name="T11" fmla="*/ 777 w 777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7" h="52">
                <a:moveTo>
                  <a:pt x="0" y="0"/>
                </a:moveTo>
                <a:cubicBezTo>
                  <a:pt x="127" y="22"/>
                  <a:pt x="255" y="44"/>
                  <a:pt x="384" y="48"/>
                </a:cubicBezTo>
                <a:cubicBezTo>
                  <a:pt x="513" y="52"/>
                  <a:pt x="713" y="30"/>
                  <a:pt x="777" y="22"/>
                </a:cubicBezTo>
              </a:path>
            </a:pathLst>
          </a:custGeom>
          <a:noFill/>
          <a:ln w="57150" cap="flat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94483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450851"/>
          </a:xfrm>
          <a:solidFill>
            <a:srgbClr val="DFB3DA"/>
          </a:solidFill>
        </p:spPr>
        <p:txBody>
          <a:bodyPr/>
          <a:lstStyle/>
          <a:p>
            <a:pPr latinLnBrk="0"/>
            <a:r>
              <a:rPr kumimoji="0" lang="en-US" altLang="ko-KR" sz="16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The Kingdom Leadership</a:t>
            </a:r>
            <a:endParaRPr kumimoji="0" lang="ko-KR" altLang="en-US" sz="1600" smtClean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179388" y="760413"/>
            <a:ext cx="8785225" cy="6049962"/>
          </a:xfrm>
          <a:prstGeom prst="roundRect">
            <a:avLst>
              <a:gd name="adj" fmla="val 4903"/>
            </a:avLst>
          </a:prstGeom>
          <a:noFill/>
          <a:ln w="12700" cap="flat" algn="ctr">
            <a:solidFill>
              <a:srgbClr val="FF99CC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266700" indent="-266700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q"/>
              <a:defRPr/>
            </a:pPr>
            <a:endParaRPr lang="en-US" altLang="ko-KR" sz="12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marL="266700" indent="-266700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None/>
              <a:defRPr/>
            </a:pPr>
            <a:r>
              <a:rPr lang="ko-KR" altLang="en-US" sz="1000" ker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/>
            </a:r>
            <a:br>
              <a:rPr lang="ko-KR" altLang="en-US" sz="1000" ker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</a:br>
            <a:endParaRPr lang="en-US" altLang="ko-KR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marL="266700" indent="-266700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None/>
              <a:defRPr/>
            </a:pPr>
            <a:endParaRPr lang="en-US" altLang="ko-KR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marL="266700" indent="-266700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None/>
              <a:defRPr/>
            </a:pPr>
            <a:endParaRPr lang="en-US" altLang="ko-KR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marL="266700" indent="-266700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None/>
              <a:defRPr/>
            </a:pPr>
            <a:endParaRPr lang="en-US" altLang="ko-KR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marL="266700" indent="-266700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None/>
              <a:defRPr/>
            </a:pPr>
            <a:r>
              <a:rPr lang="ko-KR" altLang="en-US" sz="1000" ker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/>
            </a:r>
            <a:br>
              <a:rPr lang="ko-KR" altLang="en-US" sz="1000" ker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</a:br>
            <a:endParaRPr lang="ko-KR" altLang="en-US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lvl="1" indent="-163513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§"/>
              <a:defRPr/>
            </a:pPr>
            <a:endParaRPr lang="ko-KR" altLang="en-US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lvl="1" indent="-163513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§"/>
              <a:defRPr/>
            </a:pPr>
            <a:endParaRPr lang="ko-KR" altLang="en-US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lvl="1" indent="-163513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§"/>
              <a:defRPr/>
            </a:pPr>
            <a:endParaRPr lang="ko-KR" altLang="en-US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marL="266700" indent="-266700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None/>
              <a:defRPr/>
            </a:pPr>
            <a:endParaRPr lang="en-US" altLang="ko-KR" sz="12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</p:txBody>
      </p:sp>
      <p:grpSp>
        <p:nvGrpSpPr>
          <p:cNvPr id="27652" name="Group 5"/>
          <p:cNvGrpSpPr>
            <a:grpSpLocks/>
          </p:cNvGrpSpPr>
          <p:nvPr/>
        </p:nvGrpSpPr>
        <p:grpSpPr bwMode="auto">
          <a:xfrm>
            <a:off x="107950" y="688975"/>
            <a:ext cx="3319463" cy="720725"/>
            <a:chOff x="231" y="632"/>
            <a:chExt cx="1339" cy="343"/>
          </a:xfrm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 rot="10800000">
              <a:off x="255" y="839"/>
              <a:ext cx="1315" cy="136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alpha val="0"/>
                  </a:srgbClr>
                </a:gs>
                <a:gs pos="100000">
                  <a:srgbClr val="B2B2B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sz="2000" kern="0">
                <a:solidFill>
                  <a:srgbClr val="FFFFFF"/>
                </a:solidFill>
                <a:ea typeface="HY견고딕" pitchFamily="18" charset="-127"/>
              </a:endParaRP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231" y="632"/>
              <a:ext cx="1249" cy="2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DFF1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lIns="0" tIns="46800" rIns="0" bIns="46800" anchor="ctr"/>
            <a:lstStyle/>
            <a:p>
              <a:pPr algn="ctr" fontAlgn="auto" latinLnBrk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kern="0" dirty="0">
                  <a:solidFill>
                    <a:srgbClr val="333399"/>
                  </a:solidFill>
                  <a:ea typeface="HY견고딕" pitchFamily="18" charset="-127"/>
                </a:rPr>
                <a:t>5. </a:t>
              </a:r>
              <a:r>
                <a:rPr kumimoji="0" lang="ko-KR" altLang="en-US" sz="1600" kern="0" dirty="0">
                  <a:solidFill>
                    <a:srgbClr val="333399"/>
                  </a:solidFill>
                  <a:ea typeface="HY견고딕" pitchFamily="18" charset="-127"/>
                </a:rPr>
                <a:t>세상을 변화시킨 사람들</a:t>
              </a: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308" y="657"/>
              <a:ext cx="1088" cy="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336699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sz="2000" kern="0">
                <a:solidFill>
                  <a:srgbClr val="FFFFFF"/>
                </a:solidFill>
                <a:ea typeface="HY견고딕" pitchFamily="18" charset="-127"/>
              </a:endParaRPr>
            </a:p>
          </p:txBody>
        </p:sp>
      </p:grp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622672" y="4434833"/>
            <a:ext cx="2590800" cy="8382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ko-KR" altLang="en-US" b="1">
                <a:latin typeface="Times New Roman" pitchFamily="18" charset="0"/>
              </a:rPr>
              <a:t>윌리암 윌버포스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109072" y="4472933"/>
            <a:ext cx="2133600" cy="685800"/>
          </a:xfrm>
          <a:prstGeom prst="can">
            <a:avLst>
              <a:gd name="adj" fmla="val 25000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ko-KR" altLang="en-US" b="1">
                <a:solidFill>
                  <a:srgbClr val="FFC000"/>
                </a:solidFill>
                <a:latin typeface="Times New Roman" pitchFamily="18" charset="0"/>
              </a:rPr>
              <a:t>사회개혁</a:t>
            </a:r>
          </a:p>
        </p:txBody>
      </p:sp>
      <p:pic>
        <p:nvPicPr>
          <p:cNvPr id="27659" name="Picture 7" descr="arr-0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4467225"/>
            <a:ext cx="1068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11560" y="2491733"/>
            <a:ext cx="2590800" cy="8382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ko-KR" altLang="en-US" b="1">
                <a:latin typeface="Times New Roman" pitchFamily="18" charset="0"/>
              </a:rPr>
              <a:t>루 터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6097960" y="2529833"/>
            <a:ext cx="2133600" cy="685800"/>
          </a:xfrm>
          <a:prstGeom prst="can">
            <a:avLst>
              <a:gd name="adj" fmla="val 25000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ko-KR" altLang="en-US" b="1">
                <a:solidFill>
                  <a:srgbClr val="FFC000"/>
                </a:solidFill>
                <a:latin typeface="Times New Roman" pitchFamily="18" charset="0"/>
              </a:rPr>
              <a:t>교회개혁</a:t>
            </a:r>
          </a:p>
        </p:txBody>
      </p:sp>
      <p:pic>
        <p:nvPicPr>
          <p:cNvPr id="27666" name="Picture 14" descr="arr-0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524125"/>
            <a:ext cx="10683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 txBox="1">
            <a:spLocks noChangeArrowheads="1"/>
          </p:cNvSpPr>
          <p:nvPr/>
        </p:nvSpPr>
        <p:spPr bwMode="auto">
          <a:xfrm>
            <a:off x="0" y="-26988"/>
            <a:ext cx="9144000" cy="450851"/>
          </a:xfrm>
          <a:prstGeom prst="rect">
            <a:avLst/>
          </a:prstGeom>
          <a:solidFill>
            <a:srgbClr val="DFB3DA"/>
          </a:solidFill>
          <a:ln>
            <a:noFill/>
          </a:ln>
          <a:extLst/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0">
              <a:spcBef>
                <a:spcPts val="0"/>
              </a:spcBef>
              <a:defRPr/>
            </a:pPr>
            <a:r>
              <a:rPr kumimoji="0" lang="en-US" altLang="ko-KR" sz="1600" kern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The Kingdom Leadership</a:t>
            </a:r>
            <a:endParaRPr kumimoji="0" lang="ko-KR" altLang="en-US" sz="1600" kern="0" dirty="0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Rectangle 18"/>
          <p:cNvSpPr txBox="1">
            <a:spLocks noChangeArrowheads="1"/>
          </p:cNvSpPr>
          <p:nvPr/>
        </p:nvSpPr>
        <p:spPr bwMode="auto">
          <a:xfrm>
            <a:off x="0" y="0"/>
            <a:ext cx="9144000" cy="450850"/>
          </a:xfrm>
          <a:prstGeom prst="rect">
            <a:avLst/>
          </a:prstGeom>
          <a:solidFill>
            <a:srgbClr val="DFB3DA"/>
          </a:solidFill>
          <a:ln>
            <a:noFill/>
          </a:ln>
          <a:extLst/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ko-KR" altLang="en-US" sz="1600" kern="0" smtClean="0">
                <a:solidFill>
                  <a:srgbClr val="FFFFFF"/>
                </a:solidFill>
                <a:ea typeface="HY견고딕" pitchFamily="18" charset="-127"/>
              </a:rPr>
              <a:t>그 사람을 정말 얻을 수 있나요</a:t>
            </a:r>
            <a:r>
              <a:rPr lang="en-US" altLang="ko-KR" sz="1600" kern="0" smtClean="0">
                <a:solidFill>
                  <a:srgbClr val="FFFFFF"/>
                </a:solidFill>
                <a:ea typeface="HY견고딕" pitchFamily="18" charset="-127"/>
              </a:rPr>
              <a:t>? </a:t>
            </a:r>
            <a:endParaRPr lang="ko-KR" altLang="en-US" sz="1600" kern="0" baseline="30000" dirty="0">
              <a:solidFill>
                <a:srgbClr val="FFFFFF"/>
              </a:solidFill>
              <a:ea typeface="HY견고딕" pitchFamily="18" charset="-127"/>
            </a:endParaRPr>
          </a:p>
        </p:txBody>
      </p:sp>
      <p:sp>
        <p:nvSpPr>
          <p:cNvPr id="21" name="Rectangle 18"/>
          <p:cNvSpPr txBox="1">
            <a:spLocks noChangeArrowheads="1"/>
          </p:cNvSpPr>
          <p:nvPr/>
        </p:nvSpPr>
        <p:spPr bwMode="auto">
          <a:xfrm>
            <a:off x="0" y="-26988"/>
            <a:ext cx="9144000" cy="450851"/>
          </a:xfrm>
          <a:prstGeom prst="rect">
            <a:avLst/>
          </a:prstGeom>
          <a:solidFill>
            <a:srgbClr val="DFB3DA"/>
          </a:solidFill>
          <a:ln>
            <a:noFill/>
          </a:ln>
          <a:extLst/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kern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kumimoji="0" lang="ko-KR" altLang="en-US" sz="1600" kern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들어가는 이야기</a:t>
            </a:r>
            <a:endParaRPr kumimoji="0" lang="ko-KR" altLang="en-US" sz="1600" kern="0" dirty="0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Rectangle 18"/>
          <p:cNvSpPr txBox="1">
            <a:spLocks noChangeArrowheads="1"/>
          </p:cNvSpPr>
          <p:nvPr/>
        </p:nvSpPr>
        <p:spPr bwMode="auto">
          <a:xfrm>
            <a:off x="0" y="-26988"/>
            <a:ext cx="9144000" cy="647701"/>
          </a:xfrm>
          <a:prstGeom prst="rect">
            <a:avLst/>
          </a:prstGeom>
          <a:solidFill>
            <a:srgbClr val="DFB3DA"/>
          </a:solidFill>
          <a:ln>
            <a:noFill/>
          </a:ln>
          <a:extLst/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kumimoji="0" lang="en-US" altLang="ko-KR" sz="1600" kern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5. The Kingdom Leadership</a:t>
            </a:r>
            <a:endParaRPr lang="ko-KR" altLang="en-US" sz="1600" kern="0" baseline="30000" dirty="0">
              <a:solidFill>
                <a:srgbClr val="FFFFFF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57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179388" y="620713"/>
            <a:ext cx="8785225" cy="6048375"/>
          </a:xfrm>
          <a:prstGeom prst="roundRect">
            <a:avLst>
              <a:gd name="adj" fmla="val 4903"/>
            </a:avLst>
          </a:prstGeom>
          <a:noFill/>
          <a:ln w="12700" cap="flat" algn="ctr">
            <a:solidFill>
              <a:srgbClr val="FF99CC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266700" indent="-266700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q"/>
              <a:defRPr/>
            </a:pPr>
            <a:endParaRPr lang="en-US" altLang="ko-KR" sz="12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marL="266700" indent="-266700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None/>
              <a:defRPr/>
            </a:pPr>
            <a:r>
              <a:rPr lang="ko-KR" altLang="en-US" sz="1000" ker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/>
            </a:r>
            <a:br>
              <a:rPr lang="ko-KR" altLang="en-US" sz="1000" ker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</a:br>
            <a:endParaRPr lang="en-US" altLang="ko-KR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marL="266700" indent="-266700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None/>
              <a:defRPr/>
            </a:pPr>
            <a:endParaRPr lang="en-US" altLang="ko-KR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marL="266700" indent="-266700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None/>
              <a:defRPr/>
            </a:pPr>
            <a:endParaRPr lang="en-US" altLang="ko-KR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marL="266700" indent="-266700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None/>
              <a:defRPr/>
            </a:pPr>
            <a:endParaRPr lang="en-US" altLang="ko-KR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marL="266700" indent="-266700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None/>
              <a:defRPr/>
            </a:pPr>
            <a:r>
              <a:rPr lang="ko-KR" altLang="en-US" sz="1000" ker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/>
            </a:r>
            <a:br>
              <a:rPr lang="ko-KR" altLang="en-US" sz="1000" ker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</a:br>
            <a:endParaRPr lang="ko-KR" altLang="en-US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lvl="1" indent="-163513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§"/>
              <a:defRPr/>
            </a:pPr>
            <a:endParaRPr lang="ko-KR" altLang="en-US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lvl="1" indent="-163513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§"/>
              <a:defRPr/>
            </a:pPr>
            <a:endParaRPr lang="ko-KR" altLang="en-US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lvl="1" indent="-163513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§"/>
              <a:defRPr/>
            </a:pPr>
            <a:endParaRPr lang="ko-KR" altLang="en-US" sz="10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marL="266700" indent="-266700">
              <a:lnSpc>
                <a:spcPct val="17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None/>
              <a:defRPr/>
            </a:pPr>
            <a:endParaRPr lang="en-US" altLang="ko-KR" sz="1200" kern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</p:txBody>
      </p:sp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2051050" y="265113"/>
            <a:ext cx="4824413" cy="719137"/>
            <a:chOff x="231" y="632"/>
            <a:chExt cx="1339" cy="343"/>
          </a:xfrm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 rot="10800000">
              <a:off x="255" y="839"/>
              <a:ext cx="1315" cy="136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alpha val="0"/>
                  </a:srgbClr>
                </a:gs>
                <a:gs pos="100000">
                  <a:srgbClr val="B2B2B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sz="2000" kern="0">
                <a:solidFill>
                  <a:srgbClr val="FFFFFF"/>
                </a:solidFill>
                <a:ea typeface="HY견고딕" pitchFamily="18" charset="-127"/>
              </a:endParaRP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231" y="632"/>
              <a:ext cx="1249" cy="2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DFF1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lIns="0" tIns="46800" rIns="0" bIns="46800" anchor="ctr"/>
            <a:lstStyle/>
            <a:p>
              <a:pPr algn="ctr" fontAlgn="auto" latinLnBrk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kern="0" dirty="0">
                  <a:solidFill>
                    <a:srgbClr val="333399"/>
                  </a:solidFill>
                  <a:ea typeface="HY견고딕" pitchFamily="18" charset="-127"/>
                </a:rPr>
                <a:t>한국리더십학교 </a:t>
              </a:r>
              <a:r>
                <a:rPr kumimoji="0" lang="en-US" altLang="ko-KR" sz="1600" kern="0" dirty="0">
                  <a:solidFill>
                    <a:srgbClr val="333399"/>
                  </a:solidFill>
                  <a:ea typeface="HY견고딕" pitchFamily="18" charset="-127"/>
                </a:rPr>
                <a:t>(</a:t>
              </a:r>
              <a:r>
                <a:rPr kumimoji="0" lang="ko-KR" altLang="en-US" sz="1600" kern="0" dirty="0">
                  <a:solidFill>
                    <a:srgbClr val="333399"/>
                  </a:solidFill>
                  <a:ea typeface="HY견고딕" pitchFamily="18" charset="-127"/>
                </a:rPr>
                <a:t>사례</a:t>
              </a:r>
              <a:r>
                <a:rPr kumimoji="0" lang="en-US" altLang="ko-KR" sz="1600" kern="0" dirty="0">
                  <a:solidFill>
                    <a:srgbClr val="333399"/>
                  </a:solidFill>
                  <a:ea typeface="HY견고딕" pitchFamily="18" charset="-127"/>
                </a:rPr>
                <a:t>) : </a:t>
              </a:r>
              <a:r>
                <a:rPr kumimoji="0" lang="ko-KR" altLang="en-US" sz="1600" kern="0" dirty="0">
                  <a:solidFill>
                    <a:srgbClr val="333399"/>
                  </a:solidFill>
                  <a:ea typeface="HY견고딕" pitchFamily="18" charset="-127"/>
                </a:rPr>
                <a:t>비전 기도문</a:t>
              </a: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308" y="657"/>
              <a:ext cx="1088" cy="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336699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sz="2000" kern="0">
                <a:solidFill>
                  <a:srgbClr val="FFFFFF"/>
                </a:solidFill>
                <a:ea typeface="HY견고딕" pitchFamily="18" charset="-127"/>
              </a:endParaRPr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0063" y="1298575"/>
            <a:ext cx="7731125" cy="5154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하나님</a:t>
            </a:r>
            <a:r>
              <a:rPr lang="en-US" altLang="ko-K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우리가 예수 그리스도를 따르게 하옵소서</a:t>
            </a:r>
            <a:endParaRPr lang="en-US" altLang="ko-KR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말씀으로 변화를 받아 날마다 예수님을 닮아가게 하시고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성령과 동행하며 예수 그리스도의 증인되게 하옵소서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이웃을 사랑하고 공동체를 섬기는 리더십을 개발하여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세상의 소금과 빛으로 예수님의 이름을 높이게 하옵소서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하나님</a:t>
            </a:r>
            <a:r>
              <a:rPr lang="en-US" altLang="ko-K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우리가 하나님 나라를 구현하게 하옵소서</a:t>
            </a:r>
            <a:endParaRPr lang="en-US" altLang="ko-KR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일상생활에서 하나님의 나라와 의를 먼저 구하게 하시고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우리가 있는 곳에서 하나님의 영광을 나타내게 하옵소서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국가사회에 하나님의 마음에 합한 지도자들을 세워주시고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말씀이 누룩처럼 퍼져 이 땅에 하나님 나라가 임하게 하옵소서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하나님</a:t>
            </a:r>
            <a:r>
              <a:rPr lang="en-US" altLang="ko-K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우리가 하나 되어 통일한국을 섬기게 하옵소서</a:t>
            </a:r>
            <a:endParaRPr lang="en-US" altLang="ko-KR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그리스도 안에서 </a:t>
            </a:r>
            <a:r>
              <a:rPr lang="ko-KR" altLang="en-US" sz="1600" b="1" dirty="0" err="1">
                <a:latin typeface="맑은 고딕" pitchFamily="50" charset="-127"/>
                <a:ea typeface="맑은 고딕" pitchFamily="50" charset="-127"/>
              </a:rPr>
              <a:t>평생동역자로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서로 사랑하게 하시고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소명에 따라 헌신하여 통일시대를 준비하게 하옵소서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삶의 자리에서 하나님 나라 공동체를 세우게 하시고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평화로운 통일한국의 그날까지 서로 협력하게 하옵소서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우리 주 예수님의 이름으로 기도합니다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아멘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28677" name="그림 2" descr="new_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656013"/>
            <a:ext cx="246538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2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40"/>
          <p:cNvSpPr>
            <a:spLocks noChangeArrowheads="1"/>
          </p:cNvSpPr>
          <p:nvPr/>
        </p:nvSpPr>
        <p:spPr bwMode="auto">
          <a:xfrm>
            <a:off x="742002" y="2407240"/>
            <a:ext cx="7632700" cy="16557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ko-KR" sz="4000" b="1">
                <a:solidFill>
                  <a:schemeClr val="bg1"/>
                </a:solidFill>
                <a:latin typeface="Times New Roman" pitchFamily="18" charset="0"/>
                <a:ea typeface="휴먼모음T" pitchFamily="18" charset="-127"/>
              </a:rPr>
              <a:t>I</a:t>
            </a:r>
            <a:r>
              <a:rPr lang="en-US" altLang="ko-KR" sz="4000" b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4000" b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리더십의 개념 </a:t>
            </a:r>
            <a:endParaRPr lang="ko-KR" altLang="en-US" sz="400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051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편지지"/>
          <p:cNvSpPr>
            <a:spLocks noChangeArrowheads="1"/>
          </p:cNvSpPr>
          <p:nvPr/>
        </p:nvSpPr>
        <p:spPr bwMode="auto">
          <a:xfrm>
            <a:off x="228600" y="2178050"/>
            <a:ext cx="8686800" cy="44196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lIns="414000" anchor="ctr"/>
          <a:lstStyle/>
          <a:p>
            <a:pPr marL="457200" indent="-457200" algn="just">
              <a:lnSpc>
                <a:spcPct val="140000"/>
              </a:lnSpc>
              <a:buFontTx/>
              <a:buAutoNum type="arabicPeriod"/>
              <a:defRPr/>
            </a:pPr>
            <a:r>
              <a:rPr lang="ko-KR" altLang="en-US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나는 </a:t>
            </a:r>
            <a:r>
              <a:rPr lang="en-US" altLang="ko-KR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Leader </a:t>
            </a:r>
            <a:r>
              <a:rPr lang="ko-KR" altLang="en-US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이며</a:t>
            </a:r>
            <a:r>
              <a:rPr lang="en-US" altLang="ko-KR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 </a:t>
            </a:r>
            <a:r>
              <a:rPr lang="ko-KR" altLang="en-US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동시에 </a:t>
            </a:r>
            <a:r>
              <a:rPr lang="en-US" altLang="ko-KR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Follower </a:t>
            </a:r>
            <a:r>
              <a:rPr lang="ko-KR" altLang="en-US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이다</a:t>
            </a:r>
            <a:r>
              <a:rPr lang="en-US" altLang="ko-KR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. </a:t>
            </a:r>
          </a:p>
          <a:p>
            <a:pPr marL="457200" indent="-457200" algn="just">
              <a:lnSpc>
                <a:spcPct val="140000"/>
              </a:lnSpc>
              <a:buFontTx/>
              <a:buAutoNum type="arabicPeriod"/>
              <a:defRPr/>
            </a:pPr>
            <a:endParaRPr lang="en-US" altLang="ko-KR" sz="2000" b="1" dirty="0">
              <a:solidFill>
                <a:srgbClr val="080808"/>
              </a:solidFill>
              <a:latin typeface="½Å¸íÁ¶" charset="0"/>
              <a:ea typeface="신명조" charset="-127"/>
            </a:endParaRPr>
          </a:p>
          <a:p>
            <a:pPr marL="457200" indent="-457200" algn="just">
              <a:lnSpc>
                <a:spcPct val="140000"/>
              </a:lnSpc>
              <a:buFontTx/>
              <a:buAutoNum type="arabicPeriod" startAt="2"/>
              <a:defRPr/>
            </a:pPr>
            <a:r>
              <a:rPr lang="en-US" altLang="ko-KR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Leadership/Followership</a:t>
            </a:r>
            <a:r>
              <a:rPr lang="ko-KR" altLang="en-US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은 불가분의 관계이다</a:t>
            </a:r>
            <a:r>
              <a:rPr lang="en-US" altLang="ko-KR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. </a:t>
            </a:r>
          </a:p>
          <a:p>
            <a:pPr marL="457200" indent="-457200" algn="just">
              <a:lnSpc>
                <a:spcPct val="140000"/>
              </a:lnSpc>
              <a:buFontTx/>
              <a:buAutoNum type="arabicPeriod" startAt="2"/>
              <a:defRPr/>
            </a:pPr>
            <a:endParaRPr lang="en-US" altLang="ko-KR" sz="2000" b="1" dirty="0">
              <a:solidFill>
                <a:srgbClr val="080808"/>
              </a:solidFill>
              <a:latin typeface="½Å¸íÁ¶" charset="0"/>
              <a:ea typeface="신명조" charset="-127"/>
            </a:endParaRPr>
          </a:p>
          <a:p>
            <a:pPr marL="457200" indent="-457200" algn="just">
              <a:lnSpc>
                <a:spcPct val="140000"/>
              </a:lnSpc>
              <a:buFontTx/>
              <a:buAutoNum type="arabicPeriod" startAt="2"/>
              <a:defRPr/>
            </a:pPr>
            <a:r>
              <a:rPr lang="ko-KR" altLang="en-US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위치보다</a:t>
            </a:r>
            <a:r>
              <a:rPr lang="en-US" altLang="ko-KR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  </a:t>
            </a:r>
            <a:r>
              <a:rPr lang="ko-KR" altLang="en-US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역할을 착하고 충성스럽게 행하는 것이 더 중요하다</a:t>
            </a:r>
            <a:endParaRPr lang="en-US" altLang="ko-KR" sz="2000" b="1" dirty="0">
              <a:solidFill>
                <a:srgbClr val="080808"/>
              </a:solidFill>
              <a:latin typeface="½Å¸íÁ¶" charset="0"/>
              <a:ea typeface="신명조" charset="-127"/>
            </a:endParaRPr>
          </a:p>
          <a:p>
            <a:pPr marL="457200" indent="-457200" algn="just">
              <a:lnSpc>
                <a:spcPct val="140000"/>
              </a:lnSpc>
              <a:buFontTx/>
              <a:buAutoNum type="arabicPeriod" startAt="2"/>
              <a:defRPr/>
            </a:pPr>
            <a:endParaRPr lang="en-US" altLang="ko-KR" sz="2000" b="1" dirty="0">
              <a:solidFill>
                <a:srgbClr val="080808"/>
              </a:solidFill>
              <a:latin typeface="½Å¸íÁ¶" charset="0"/>
              <a:ea typeface="신명조" charset="-127"/>
            </a:endParaRPr>
          </a:p>
          <a:p>
            <a:pPr marL="457200" indent="-457200" algn="just">
              <a:lnSpc>
                <a:spcPct val="140000"/>
              </a:lnSpc>
              <a:buFontTx/>
              <a:buAutoNum type="arabicPeriod" startAt="2"/>
              <a:defRPr/>
            </a:pPr>
            <a:r>
              <a:rPr lang="ko-KR" altLang="en-US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탁월한 </a:t>
            </a:r>
            <a:r>
              <a:rPr lang="en-US" altLang="ko-KR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Leadership</a:t>
            </a:r>
            <a:r>
              <a:rPr lang="ko-KR" altLang="en-US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을</a:t>
            </a:r>
            <a:r>
              <a:rPr lang="en-US" altLang="ko-KR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 </a:t>
            </a:r>
            <a:r>
              <a:rPr lang="ko-KR" altLang="en-US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갖추려면 재능</a:t>
            </a:r>
            <a:r>
              <a:rPr lang="en-US" altLang="ko-KR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,</a:t>
            </a:r>
            <a:r>
              <a:rPr lang="ko-KR" altLang="en-US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 지식</a:t>
            </a:r>
            <a:r>
              <a:rPr lang="en-US" altLang="ko-KR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, </a:t>
            </a:r>
            <a:r>
              <a:rPr lang="ko-KR" altLang="en-US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훈련이 필요하다</a:t>
            </a:r>
            <a:r>
              <a:rPr lang="en-US" altLang="ko-KR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. </a:t>
            </a:r>
            <a:r>
              <a:rPr lang="ko-KR" altLang="en-US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 </a:t>
            </a:r>
            <a:r>
              <a:rPr lang="en-US" altLang="ko-KR" sz="2000" b="1" dirty="0">
                <a:solidFill>
                  <a:srgbClr val="080808"/>
                </a:solidFill>
                <a:latin typeface="½Å¸íÁ¶" charset="0"/>
                <a:ea typeface="신명조" charset="-127"/>
              </a:rPr>
              <a:t> </a:t>
            </a:r>
          </a:p>
          <a:p>
            <a:pPr algn="just">
              <a:lnSpc>
                <a:spcPct val="170000"/>
              </a:lnSpc>
              <a:defRPr/>
            </a:pPr>
            <a:endParaRPr lang="ko-KR" altLang="en-US" sz="2000" b="1" dirty="0">
              <a:solidFill>
                <a:srgbClr val="080808"/>
              </a:solidFill>
              <a:latin typeface="½Å¸íÁ¶" charset="0"/>
              <a:ea typeface="신명조" charset="-127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827088" y="981075"/>
            <a:ext cx="6119812" cy="720725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246BB2"/>
              </a:gs>
              <a:gs pos="50000">
                <a:srgbClr val="3399FF"/>
              </a:gs>
              <a:gs pos="100000">
                <a:srgbClr val="246B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400" b="1">
                <a:solidFill>
                  <a:schemeClr val="bg1"/>
                </a:solidFill>
                <a:latin typeface="Times New Roman" panose="02020603050405020304" pitchFamily="18" charset="0"/>
              </a:rPr>
              <a:t>     Leadership</a:t>
            </a:r>
            <a:r>
              <a:rPr lang="ko-KR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은 모든 사람에게 필요하다</a:t>
            </a:r>
            <a:r>
              <a:rPr lang="en-US" altLang="ko-KR" sz="2400" b="1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endParaRPr lang="ko-KR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8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 descr="편지지"/>
          <p:cNvSpPr>
            <a:spLocks noChangeArrowheads="1"/>
          </p:cNvSpPr>
          <p:nvPr/>
        </p:nvSpPr>
        <p:spPr bwMode="auto">
          <a:xfrm>
            <a:off x="228600" y="1752600"/>
            <a:ext cx="8686800" cy="48768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14000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ko-KR" altLang="en-US">
                <a:solidFill>
                  <a:srgbClr val="080808"/>
                </a:solidFill>
                <a:latin typeface="신명조" charset="-127"/>
                <a:ea typeface="신명조" charset="-127"/>
              </a:rPr>
              <a:t>  </a:t>
            </a:r>
            <a:r>
              <a:rPr lang="en-US" altLang="ko-KR">
                <a:solidFill>
                  <a:srgbClr val="080808"/>
                </a:solidFill>
                <a:latin typeface="신명조" charset="-127"/>
                <a:ea typeface="신명조" charset="-127"/>
              </a:rPr>
              <a:t>Leadership : </a:t>
            </a:r>
            <a:r>
              <a:rPr lang="ko-KR" altLang="en-US">
                <a:solidFill>
                  <a:srgbClr val="080808"/>
                </a:solidFill>
                <a:latin typeface="신명조" charset="-127"/>
                <a:ea typeface="신명조" charset="-127"/>
              </a:rPr>
              <a:t>리더의</a:t>
            </a:r>
            <a:r>
              <a:rPr lang="en-US" altLang="ko-KR">
                <a:solidFill>
                  <a:srgbClr val="080808"/>
                </a:solidFill>
                <a:latin typeface="신명조" charset="-127"/>
                <a:ea typeface="신명조" charset="-127"/>
              </a:rPr>
              <a:t> </a:t>
            </a:r>
            <a:r>
              <a:rPr lang="ko-KR" altLang="en-US">
                <a:solidFill>
                  <a:srgbClr val="080808"/>
                </a:solidFill>
                <a:latin typeface="신명조" charset="-127"/>
                <a:ea typeface="신명조" charset="-127"/>
              </a:rPr>
              <a:t>자리</a:t>
            </a:r>
            <a:r>
              <a:rPr lang="en-US" altLang="ko-KR">
                <a:solidFill>
                  <a:srgbClr val="080808"/>
                </a:solidFill>
                <a:latin typeface="신명조" charset="-127"/>
                <a:ea typeface="신명조" charset="-127"/>
              </a:rPr>
              <a:t>(position),  </a:t>
            </a:r>
            <a:r>
              <a:rPr lang="ko-KR" altLang="en-US">
                <a:solidFill>
                  <a:srgbClr val="080808"/>
                </a:solidFill>
                <a:latin typeface="신명조" charset="-127"/>
                <a:ea typeface="신명조" charset="-127"/>
              </a:rPr>
              <a:t>리더의</a:t>
            </a:r>
            <a:r>
              <a:rPr lang="en-US" altLang="ko-KR">
                <a:solidFill>
                  <a:srgbClr val="080808"/>
                </a:solidFill>
                <a:latin typeface="신명조" charset="-127"/>
                <a:ea typeface="신명조" charset="-127"/>
              </a:rPr>
              <a:t> </a:t>
            </a:r>
            <a:r>
              <a:rPr lang="ko-KR" altLang="en-US">
                <a:solidFill>
                  <a:srgbClr val="080808"/>
                </a:solidFill>
                <a:latin typeface="신명조" charset="-127"/>
                <a:ea typeface="신명조" charset="-127"/>
              </a:rPr>
              <a:t>기능 </a:t>
            </a:r>
            <a:r>
              <a:rPr lang="en-US" altLang="ko-KR">
                <a:solidFill>
                  <a:srgbClr val="080808"/>
                </a:solidFill>
                <a:latin typeface="신명조" charset="-127"/>
                <a:ea typeface="신명조" charset="-127"/>
              </a:rPr>
              <a:t>(function),  </a:t>
            </a:r>
            <a:r>
              <a:rPr lang="ko-KR" altLang="en-US">
                <a:solidFill>
                  <a:srgbClr val="080808"/>
                </a:solidFill>
                <a:latin typeface="신명조" charset="-127"/>
                <a:ea typeface="신명조" charset="-127"/>
              </a:rPr>
              <a:t>리더의</a:t>
            </a:r>
            <a:r>
              <a:rPr lang="en-US" altLang="ko-KR">
                <a:solidFill>
                  <a:srgbClr val="080808"/>
                </a:solidFill>
                <a:latin typeface="신명조" charset="-127"/>
                <a:ea typeface="신명조" charset="-127"/>
              </a:rPr>
              <a:t> </a:t>
            </a:r>
            <a:r>
              <a:rPr lang="ko-KR" altLang="en-US">
                <a:solidFill>
                  <a:srgbClr val="080808"/>
                </a:solidFill>
                <a:latin typeface="신명조" charset="-127"/>
                <a:ea typeface="신명조" charset="-127"/>
              </a:rPr>
              <a:t>능력 </a:t>
            </a:r>
            <a:r>
              <a:rPr lang="en-US" altLang="ko-KR">
                <a:solidFill>
                  <a:srgbClr val="080808"/>
                </a:solidFill>
                <a:latin typeface="신명조" charset="-127"/>
                <a:ea typeface="신명조" charset="-127"/>
              </a:rPr>
              <a:t>(ability), </a:t>
            </a:r>
            <a:r>
              <a:rPr lang="ko-KR" altLang="en-US">
                <a:solidFill>
                  <a:srgbClr val="080808"/>
                </a:solidFill>
                <a:latin typeface="신명조" charset="-127"/>
                <a:ea typeface="신명조" charset="-127"/>
              </a:rPr>
              <a:t>리더의</a:t>
            </a:r>
            <a:r>
              <a:rPr lang="en-US" altLang="ko-KR">
                <a:solidFill>
                  <a:srgbClr val="080808"/>
                </a:solidFill>
                <a:latin typeface="신명조" charset="-127"/>
                <a:ea typeface="신명조" charset="-127"/>
              </a:rPr>
              <a:t> </a:t>
            </a:r>
            <a:r>
              <a:rPr lang="ko-KR" altLang="en-US">
                <a:solidFill>
                  <a:srgbClr val="080808"/>
                </a:solidFill>
                <a:latin typeface="신명조" charset="-127"/>
                <a:ea typeface="신명조" charset="-127"/>
              </a:rPr>
              <a:t>행동 및 사건</a:t>
            </a:r>
            <a:r>
              <a:rPr lang="en-US" altLang="ko-KR">
                <a:solidFill>
                  <a:srgbClr val="080808"/>
                </a:solidFill>
                <a:latin typeface="신명조" charset="-127"/>
                <a:ea typeface="신명조" charset="-127"/>
              </a:rPr>
              <a:t>, </a:t>
            </a:r>
            <a:r>
              <a:rPr lang="ko-KR" altLang="en-US">
                <a:solidFill>
                  <a:srgbClr val="080808"/>
                </a:solidFill>
                <a:latin typeface="신명조" charset="-127"/>
                <a:ea typeface="신명조" charset="-127"/>
              </a:rPr>
              <a:t>한 그룹의 리더들의 총칭</a:t>
            </a:r>
            <a:endParaRPr lang="en-US" altLang="ko-KR">
              <a:solidFill>
                <a:srgbClr val="080808"/>
              </a:solidFill>
              <a:latin typeface="신명조" charset="-127"/>
              <a:ea typeface="신명조" charset="-127"/>
            </a:endParaRPr>
          </a:p>
          <a:p>
            <a:pPr algn="just" eaLnBrk="1" hangingPunct="1">
              <a:lnSpc>
                <a:spcPct val="130000"/>
              </a:lnSpc>
              <a:buFontTx/>
              <a:buBlip>
                <a:blip r:embed="rId2"/>
              </a:buBlip>
            </a:pPr>
            <a:endParaRPr lang="en-US" altLang="ko-KR">
              <a:solidFill>
                <a:srgbClr val="080808"/>
              </a:solidFill>
              <a:latin typeface="신명조" charset="-127"/>
              <a:ea typeface="신명조" charset="-127"/>
            </a:endParaRPr>
          </a:p>
          <a:p>
            <a:pPr algn="just" eaLnBrk="1" hangingPunct="1">
              <a:lnSpc>
                <a:spcPct val="130000"/>
              </a:lnSpc>
            </a:pPr>
            <a:endParaRPr lang="en-US" altLang="ko-KR">
              <a:solidFill>
                <a:srgbClr val="080808"/>
              </a:solidFill>
              <a:latin typeface="신명조" charset="-127"/>
              <a:ea typeface="신명조" charset="-127"/>
            </a:endParaRPr>
          </a:p>
          <a:p>
            <a:pPr algn="just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ko-KR" altLang="en-US">
                <a:solidFill>
                  <a:srgbClr val="080808"/>
                </a:solidFill>
                <a:latin typeface="신명조" charset="-127"/>
                <a:ea typeface="신명조" charset="-127"/>
              </a:rPr>
              <a:t> </a:t>
            </a:r>
            <a:r>
              <a:rPr lang="ko-KR" altLang="en-US" b="1">
                <a:solidFill>
                  <a:srgbClr val="080808"/>
                </a:solidFill>
                <a:latin typeface="신명조" charset="-127"/>
                <a:ea typeface="신명조" charset="-127"/>
              </a:rPr>
              <a:t>맥스웰</a:t>
            </a:r>
            <a:r>
              <a:rPr lang="en-US" altLang="ko-KR" b="1">
                <a:solidFill>
                  <a:srgbClr val="080808"/>
                </a:solidFill>
                <a:latin typeface="½Å¸íÁ¶" charset="0"/>
                <a:ea typeface="신명조" charset="-127"/>
              </a:rPr>
              <a:t>(John Maxwell)</a:t>
            </a:r>
            <a:r>
              <a:rPr lang="en-US" altLang="ko-KR">
                <a:solidFill>
                  <a:srgbClr val="080808"/>
                </a:solidFill>
                <a:latin typeface="½Å¸íÁ¶" charset="0"/>
                <a:ea typeface="신명조" charset="-127"/>
              </a:rPr>
              <a:t> : “</a:t>
            </a:r>
            <a:r>
              <a:rPr lang="ko-KR" altLang="en-US">
                <a:solidFill>
                  <a:srgbClr val="080808"/>
                </a:solidFill>
                <a:latin typeface="신명조" charset="-127"/>
                <a:ea typeface="신명조" charset="-127"/>
              </a:rPr>
              <a:t>리더십이란 영향력</a:t>
            </a:r>
            <a:r>
              <a:rPr lang="en-US" altLang="ko-KR">
                <a:solidFill>
                  <a:srgbClr val="080808"/>
                </a:solidFill>
                <a:latin typeface="½Å¸íÁ¶" charset="0"/>
                <a:ea typeface="신명조" charset="-127"/>
              </a:rPr>
              <a:t>, </a:t>
            </a:r>
            <a:r>
              <a:rPr lang="ko-KR" altLang="en-US">
                <a:solidFill>
                  <a:srgbClr val="080808"/>
                </a:solidFill>
                <a:latin typeface="신명조" charset="-127"/>
                <a:ea typeface="신명조" charset="-127"/>
              </a:rPr>
              <a:t>즉 추종자들을 얻는 능력이다</a:t>
            </a:r>
            <a:r>
              <a:rPr lang="ko-KR" altLang="en-US">
                <a:solidFill>
                  <a:srgbClr val="080808"/>
                </a:solidFill>
                <a:latin typeface="½Å¸íÁ¶" charset="0"/>
                <a:ea typeface="신명조" charset="-127"/>
              </a:rPr>
              <a:t>”</a:t>
            </a:r>
            <a:r>
              <a:rPr lang="ko-KR" altLang="en-US">
                <a:solidFill>
                  <a:srgbClr val="080808"/>
                </a:solidFill>
                <a:latin typeface="신명조" charset="-127"/>
                <a:ea typeface="신명조" charset="-127"/>
              </a:rPr>
              <a:t> </a:t>
            </a:r>
            <a:endParaRPr lang="en-US" altLang="ko-KR">
              <a:solidFill>
                <a:srgbClr val="080808"/>
              </a:solidFill>
              <a:latin typeface="신명조" charset="-127"/>
              <a:ea typeface="신명조" charset="-127"/>
            </a:endParaRPr>
          </a:p>
          <a:p>
            <a:pPr algn="just" eaLnBrk="1" hangingPunct="1">
              <a:lnSpc>
                <a:spcPct val="130000"/>
              </a:lnSpc>
              <a:buFontTx/>
              <a:buBlip>
                <a:blip r:embed="rId2"/>
              </a:buBlip>
            </a:pPr>
            <a:endParaRPr lang="en-US" altLang="ko-KR" sz="2400">
              <a:solidFill>
                <a:srgbClr val="080808"/>
              </a:solidFill>
              <a:latin typeface="½Å¸íÁ¶" charset="0"/>
              <a:ea typeface="신명조" charset="-127"/>
            </a:endParaRPr>
          </a:p>
          <a:p>
            <a:pPr algn="just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ko-KR" altLang="en-US" sz="2400">
                <a:solidFill>
                  <a:srgbClr val="080808"/>
                </a:solidFill>
                <a:latin typeface="½Å¸íÁ¶" charset="0"/>
                <a:ea typeface="신명조" charset="-127"/>
              </a:rPr>
              <a:t> </a:t>
            </a:r>
            <a:r>
              <a:rPr lang="en-US" altLang="ko-KR" sz="2400">
                <a:solidFill>
                  <a:srgbClr val="080808"/>
                </a:solidFill>
                <a:latin typeface="½Å¸íÁ¶" charset="0"/>
                <a:ea typeface="신명조" charset="-127"/>
              </a:rPr>
              <a:t> </a:t>
            </a:r>
            <a:r>
              <a:rPr lang="ko-KR" altLang="en-US" sz="2400">
                <a:solidFill>
                  <a:srgbClr val="080808"/>
                </a:solidFill>
                <a:latin typeface="½Å¸íÁ¶" charset="0"/>
                <a:ea typeface="신명조" charset="-127"/>
              </a:rPr>
              <a:t>리더십은 사람을 얻고 그 사람들과 함께 공동의 목표를 위해 변화를 주도해가는 영향력이다</a:t>
            </a:r>
            <a:r>
              <a:rPr lang="en-US" altLang="ko-KR" sz="2400">
                <a:solidFill>
                  <a:srgbClr val="080808"/>
                </a:solidFill>
                <a:latin typeface="½Å¸íÁ¶" charset="0"/>
                <a:ea typeface="신명조" charset="-127"/>
              </a:rPr>
              <a:t>.   </a:t>
            </a:r>
            <a:endParaRPr lang="ko-KR" altLang="en-US" sz="2400">
              <a:solidFill>
                <a:srgbClr val="080808"/>
              </a:solidFill>
              <a:latin typeface="½Å¸íÁ¶" charset="0"/>
              <a:ea typeface="신명조" charset="-127"/>
            </a:endParaRPr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900113" y="981075"/>
            <a:ext cx="2951162" cy="649288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246BB2"/>
              </a:gs>
              <a:gs pos="50000">
                <a:srgbClr val="3399FF"/>
              </a:gs>
              <a:gs pos="100000">
                <a:srgbClr val="246B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400" b="1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ko-KR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리더십의 정의</a:t>
            </a:r>
          </a:p>
        </p:txBody>
      </p:sp>
    </p:spTree>
    <p:extLst>
      <p:ext uri="{BB962C8B-B14F-4D97-AF65-F5344CB8AC3E}">
        <p14:creationId xmlns:p14="http://schemas.microsoft.com/office/powerpoint/2010/main" val="3009154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그룹 3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8" name="직사각형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93856" y="764704"/>
              <a:ext cx="8928992" cy="5976664"/>
            </a:xfrm>
            <a:prstGeom prst="roundRect">
              <a:avLst>
                <a:gd name="adj" fmla="val 5992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3316288" y="161925"/>
            <a:ext cx="24685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I. </a:t>
            </a:r>
            <a:r>
              <a:rPr kumimoji="0" lang="ko-KR" altLang="en-US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리더십의 개념</a:t>
            </a:r>
            <a:endParaRPr lang="ko-KR" altLang="en-US" sz="2400" kern="0" baseline="30000" dirty="0">
              <a:solidFill>
                <a:srgbClr val="FFFFFF"/>
              </a:solidFill>
              <a:ea typeface="HY견고딕" pitchFamily="18" charset="-127"/>
            </a:endParaRPr>
          </a:p>
        </p:txBody>
      </p:sp>
      <p:grpSp>
        <p:nvGrpSpPr>
          <p:cNvPr id="7172" name="그룹 70"/>
          <p:cNvGrpSpPr>
            <a:grpSpLocks/>
          </p:cNvGrpSpPr>
          <p:nvPr/>
        </p:nvGrpSpPr>
        <p:grpSpPr bwMode="auto">
          <a:xfrm>
            <a:off x="1439863" y="2143125"/>
            <a:ext cx="6215062" cy="3929063"/>
            <a:chOff x="1357290" y="2571743"/>
            <a:chExt cx="6215106" cy="3929091"/>
          </a:xfrm>
        </p:grpSpPr>
        <p:grpSp>
          <p:nvGrpSpPr>
            <p:cNvPr id="7177" name="그룹 66"/>
            <p:cNvGrpSpPr>
              <a:grpSpLocks/>
            </p:cNvGrpSpPr>
            <p:nvPr/>
          </p:nvGrpSpPr>
          <p:grpSpPr bwMode="auto">
            <a:xfrm>
              <a:off x="1357290" y="2571743"/>
              <a:ext cx="6215106" cy="3929091"/>
              <a:chOff x="1357290" y="2571743"/>
              <a:chExt cx="6215106" cy="3929091"/>
            </a:xfrm>
          </p:grpSpPr>
          <p:grpSp>
            <p:nvGrpSpPr>
              <p:cNvPr id="7180" name="그룹 64"/>
              <p:cNvGrpSpPr>
                <a:grpSpLocks/>
              </p:cNvGrpSpPr>
              <p:nvPr/>
            </p:nvGrpSpPr>
            <p:grpSpPr bwMode="auto">
              <a:xfrm>
                <a:off x="1357290" y="2571743"/>
                <a:ext cx="6215106" cy="3714776"/>
                <a:chOff x="1357290" y="2428867"/>
                <a:chExt cx="6215106" cy="3714776"/>
              </a:xfrm>
            </p:grpSpPr>
            <p:sp>
              <p:nvSpPr>
                <p:cNvPr id="4" name="직사각형 3"/>
                <p:cNvSpPr/>
                <p:nvPr/>
              </p:nvSpPr>
              <p:spPr>
                <a:xfrm>
                  <a:off x="1428728" y="2786058"/>
                  <a:ext cx="2786083" cy="335758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endParaRPr lang="en-US" altLang="ko-KR" dirty="0"/>
                </a:p>
                <a:p>
                  <a:pPr algn="ctr">
                    <a:defRPr/>
                  </a:pP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리더십의 </a:t>
                  </a:r>
                  <a:r>
                    <a:rPr lang="ko-KR" altLang="en-US" sz="1600" dirty="0" err="1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특성론적</a:t>
                  </a: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정의</a:t>
                  </a: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ctr">
                    <a:defRPr/>
                  </a:pP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ctr">
                    <a:defRPr/>
                  </a:pPr>
                  <a:r>
                    <a:rPr lang="en-US" altLang="ko-KR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     </a:t>
                  </a: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리더</a:t>
                  </a: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ctr">
                    <a:defRPr/>
                  </a:pP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just">
                    <a:defRPr/>
                  </a:pPr>
                  <a:r>
                    <a:rPr lang="en-US" altLang="ko-KR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 </a:t>
                  </a: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리더십   </a:t>
                  </a:r>
                  <a:r>
                    <a:rPr lang="ko-KR" altLang="en-US" sz="14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  </a:t>
                  </a: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신장</a:t>
                  </a: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just">
                    <a:defRPr/>
                  </a:pPr>
                  <a:r>
                    <a:rPr lang="en-US" altLang="ko-KR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            </a:t>
                  </a: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재능</a:t>
                  </a: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just">
                    <a:defRPr/>
                  </a:pPr>
                  <a:r>
                    <a:rPr lang="en-US" altLang="ko-KR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            </a:t>
                  </a: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외향성</a:t>
                  </a: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just">
                    <a:defRPr/>
                  </a:pPr>
                  <a:r>
                    <a:rPr lang="en-US" altLang="ko-KR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            </a:t>
                  </a: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언어의 </a:t>
                  </a:r>
                  <a:r>
                    <a:rPr lang="ko-KR" altLang="en-US" sz="1600" dirty="0" err="1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유창성</a:t>
                  </a: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just">
                    <a:defRPr/>
                  </a:pPr>
                  <a:r>
                    <a:rPr lang="en-US" altLang="ko-KR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            </a:t>
                  </a: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그 밖의 특성</a:t>
                  </a: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just">
                    <a:defRPr/>
                  </a:pP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just">
                    <a:defRPr/>
                  </a:pPr>
                  <a:r>
                    <a:rPr lang="en-US" altLang="ko-KR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            </a:t>
                  </a: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추종자</a:t>
                  </a:r>
                  <a:r>
                    <a:rPr lang="en-US" altLang="ko-KR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       </a:t>
                  </a:r>
                </a:p>
              </p:txBody>
            </p:sp>
            <p:sp>
              <p:nvSpPr>
                <p:cNvPr id="5" name="직사각형 4"/>
                <p:cNvSpPr/>
                <p:nvPr/>
              </p:nvSpPr>
              <p:spPr>
                <a:xfrm>
                  <a:off x="4714876" y="2786058"/>
                  <a:ext cx="2786083" cy="335758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endParaRPr lang="en-US" altLang="ko-KR" dirty="0"/>
                </a:p>
                <a:p>
                  <a:pPr algn="ctr">
                    <a:defRPr/>
                  </a:pP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리더십의 </a:t>
                  </a:r>
                  <a:r>
                    <a:rPr lang="ko-KR" altLang="en-US" sz="1600" dirty="0" err="1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과정론적</a:t>
                  </a: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정의</a:t>
                  </a: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ctr">
                    <a:defRPr/>
                  </a:pPr>
                  <a:endParaRPr lang="en-US" altLang="ko-KR" sz="1600" u="sng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ctr">
                    <a:defRPr/>
                  </a:pP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     리더</a:t>
                  </a: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ctr">
                    <a:defRPr/>
                  </a:pP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just">
                    <a:defRPr/>
                  </a:pPr>
                  <a:r>
                    <a:rPr lang="en-US" altLang="ko-KR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 </a:t>
                  </a: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리더십</a:t>
                  </a: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just">
                    <a:defRPr/>
                  </a:pP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just">
                    <a:defRPr/>
                  </a:pPr>
                  <a:r>
                    <a:rPr lang="en-US" altLang="ko-KR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           (</a:t>
                  </a: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상호작용</a:t>
                  </a:r>
                  <a:r>
                    <a:rPr lang="en-US" altLang="ko-KR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)</a:t>
                  </a:r>
                </a:p>
                <a:p>
                  <a:pPr algn="just">
                    <a:defRPr/>
                  </a:pP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just">
                    <a:defRPr/>
                  </a:pP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just">
                    <a:defRPr/>
                  </a:pPr>
                  <a:endParaRPr lang="en-US" altLang="ko-KR" sz="1600" dirty="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endParaRPr>
                </a:p>
                <a:p>
                  <a:pPr algn="just">
                    <a:defRPr/>
                  </a:pPr>
                  <a:r>
                    <a:rPr lang="en-US" altLang="ko-KR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             </a:t>
                  </a:r>
                  <a:r>
                    <a:rPr lang="ko-KR" altLang="en-US" sz="16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rPr>
                    <a:t>추종자</a:t>
                  </a:r>
                </a:p>
              </p:txBody>
            </p:sp>
            <p:cxnSp>
              <p:nvCxnSpPr>
                <p:cNvPr id="28" name="직선 연결선 27"/>
                <p:cNvCxnSpPr/>
                <p:nvPr/>
              </p:nvCxnSpPr>
              <p:spPr>
                <a:xfrm>
                  <a:off x="2643174" y="4214818"/>
                  <a:ext cx="21431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직선 연결선 28"/>
                <p:cNvCxnSpPr/>
                <p:nvPr/>
              </p:nvCxnSpPr>
              <p:spPr>
                <a:xfrm>
                  <a:off x="2643174" y="5143511"/>
                  <a:ext cx="21431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직선 연결선 30"/>
                <p:cNvCxnSpPr/>
                <p:nvPr/>
              </p:nvCxnSpPr>
              <p:spPr>
                <a:xfrm rot="5400000">
                  <a:off x="2178827" y="4679165"/>
                  <a:ext cx="928693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직선 연결선 32"/>
                <p:cNvCxnSpPr/>
                <p:nvPr/>
              </p:nvCxnSpPr>
              <p:spPr>
                <a:xfrm rot="5400000">
                  <a:off x="3036082" y="3964785"/>
                  <a:ext cx="214315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직선 화살표 연결선 34"/>
                <p:cNvCxnSpPr/>
                <p:nvPr/>
              </p:nvCxnSpPr>
              <p:spPr>
                <a:xfrm rot="5400000">
                  <a:off x="3034496" y="5393544"/>
                  <a:ext cx="215902" cy="158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7189" name="그룹 43"/>
                <p:cNvGrpSpPr>
                  <a:grpSpLocks/>
                </p:cNvGrpSpPr>
                <p:nvPr/>
              </p:nvGrpSpPr>
              <p:grpSpPr bwMode="auto">
                <a:xfrm>
                  <a:off x="2000232" y="4429132"/>
                  <a:ext cx="571504" cy="287340"/>
                  <a:chOff x="2000232" y="4429132"/>
                  <a:chExt cx="571504" cy="287340"/>
                </a:xfrm>
              </p:grpSpPr>
              <p:cxnSp>
                <p:nvCxnSpPr>
                  <p:cNvPr id="41" name="직선 화살표 연결선 40"/>
                  <p:cNvCxnSpPr/>
                  <p:nvPr/>
                </p:nvCxnSpPr>
                <p:spPr>
                  <a:xfrm>
                    <a:off x="2000232" y="4714883"/>
                    <a:ext cx="571504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직선 연결선 42"/>
                  <p:cNvCxnSpPr/>
                  <p:nvPr/>
                </p:nvCxnSpPr>
                <p:spPr>
                  <a:xfrm rot="5400000" flipH="1" flipV="1">
                    <a:off x="1857356" y="4572007"/>
                    <a:ext cx="285752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90" name="그룹 44"/>
                <p:cNvGrpSpPr>
                  <a:grpSpLocks/>
                </p:cNvGrpSpPr>
                <p:nvPr/>
              </p:nvGrpSpPr>
              <p:grpSpPr bwMode="auto">
                <a:xfrm>
                  <a:off x="5286380" y="4357694"/>
                  <a:ext cx="571504" cy="287340"/>
                  <a:chOff x="2000232" y="4429132"/>
                  <a:chExt cx="571504" cy="287340"/>
                </a:xfrm>
              </p:grpSpPr>
              <p:cxnSp>
                <p:nvCxnSpPr>
                  <p:cNvPr id="46" name="직선 화살표 연결선 45"/>
                  <p:cNvCxnSpPr/>
                  <p:nvPr/>
                </p:nvCxnSpPr>
                <p:spPr>
                  <a:xfrm>
                    <a:off x="2000232" y="4714884"/>
                    <a:ext cx="571504" cy="158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직선 연결선 46"/>
                  <p:cNvCxnSpPr/>
                  <p:nvPr/>
                </p:nvCxnSpPr>
                <p:spPr>
                  <a:xfrm rot="5400000" flipH="1" flipV="1">
                    <a:off x="1857356" y="4572008"/>
                    <a:ext cx="285752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직선 연결선 48"/>
                <p:cNvCxnSpPr/>
                <p:nvPr/>
              </p:nvCxnSpPr>
              <p:spPr>
                <a:xfrm rot="5400000">
                  <a:off x="6072198" y="4214818"/>
                  <a:ext cx="57150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직선 화살표 연결선 50"/>
                <p:cNvCxnSpPr/>
                <p:nvPr/>
              </p:nvCxnSpPr>
              <p:spPr>
                <a:xfrm rot="5400000" flipH="1" flipV="1">
                  <a:off x="6215074" y="4214817"/>
                  <a:ext cx="573091" cy="158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직선 연결선 55"/>
                <p:cNvCxnSpPr/>
                <p:nvPr/>
              </p:nvCxnSpPr>
              <p:spPr>
                <a:xfrm rot="5400000">
                  <a:off x="6224599" y="5143511"/>
                  <a:ext cx="57150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직선 화살표 연결선 56"/>
                <p:cNvCxnSpPr/>
                <p:nvPr/>
              </p:nvCxnSpPr>
              <p:spPr>
                <a:xfrm rot="5400000">
                  <a:off x="6072198" y="5143511"/>
                  <a:ext cx="571504" cy="317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95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2357422" y="2428868"/>
                  <a:ext cx="1000132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ko-KR" altLang="en-US" sz="1600"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특성론</a:t>
                  </a:r>
                </a:p>
              </p:txBody>
            </p:sp>
            <p:sp>
              <p:nvSpPr>
                <p:cNvPr id="7196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5643570" y="2428868"/>
                  <a:ext cx="1000132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ko-KR" altLang="en-US" sz="1600"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과정론</a:t>
                  </a:r>
                </a:p>
              </p:txBody>
            </p:sp>
            <p:cxnSp>
              <p:nvCxnSpPr>
                <p:cNvPr id="63" name="직선 연결선 62"/>
                <p:cNvCxnSpPr/>
                <p:nvPr/>
              </p:nvCxnSpPr>
              <p:spPr>
                <a:xfrm>
                  <a:off x="1357290" y="2428867"/>
                  <a:ext cx="62151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직선 연결선 65"/>
              <p:cNvCxnSpPr/>
              <p:nvPr/>
            </p:nvCxnSpPr>
            <p:spPr>
              <a:xfrm>
                <a:off x="1357290" y="6500834"/>
                <a:ext cx="621510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직선 연결선 68"/>
            <p:cNvCxnSpPr/>
            <p:nvPr/>
          </p:nvCxnSpPr>
          <p:spPr>
            <a:xfrm>
              <a:off x="1785918" y="3571875"/>
              <a:ext cx="207170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5072066" y="3571875"/>
              <a:ext cx="207170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73" name="직사각형 33"/>
          <p:cNvSpPr>
            <a:spLocks noChangeArrowheads="1"/>
          </p:cNvSpPr>
          <p:nvPr/>
        </p:nvSpPr>
        <p:spPr bwMode="auto">
          <a:xfrm>
            <a:off x="1412875" y="6092825"/>
            <a:ext cx="700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/>
              <a:t>출처</a:t>
            </a:r>
            <a:r>
              <a:rPr lang="en-US" altLang="ko-KR" sz="1400"/>
              <a:t>: Peter G. Northhouse, Leadership: Theory and Practice, p.5</a:t>
            </a:r>
            <a:endParaRPr lang="ko-KR" altLang="en-US" sz="1400"/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323528" y="1039088"/>
            <a:ext cx="4213324" cy="649288"/>
          </a:xfrm>
          <a:prstGeom prst="roundRect">
            <a:avLst>
              <a:gd name="adj" fmla="val 124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ko-KR" altLang="en-US" sz="2400" b="1" dirty="0">
                <a:solidFill>
                  <a:schemeClr val="bg1"/>
                </a:solidFill>
                <a:latin typeface="Times New Roman" pitchFamily="18" charset="0"/>
              </a:rPr>
              <a:t>리더십은 리더의 전유물인가</a:t>
            </a: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ko-KR" alt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그룹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9" name="직사각형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3856" y="764704"/>
              <a:ext cx="8928992" cy="5976664"/>
            </a:xfrm>
            <a:prstGeom prst="roundRect">
              <a:avLst>
                <a:gd name="adj" fmla="val 5992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3316288" y="161925"/>
            <a:ext cx="24685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I. </a:t>
            </a:r>
            <a:r>
              <a:rPr kumimoji="0" lang="ko-KR" altLang="en-US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리더십의 개념</a:t>
            </a:r>
            <a:endParaRPr lang="ko-KR" altLang="en-US" sz="2400" kern="0" baseline="30000" dirty="0">
              <a:solidFill>
                <a:srgbClr val="FFFFFF"/>
              </a:solidFill>
              <a:ea typeface="HY견고딕" pitchFamily="18" charset="-127"/>
            </a:endParaRPr>
          </a:p>
        </p:txBody>
      </p:sp>
      <p:sp>
        <p:nvSpPr>
          <p:cNvPr id="8196" name="Oval 2"/>
          <p:cNvSpPr>
            <a:spLocks noChangeArrowheads="1"/>
          </p:cNvSpPr>
          <p:nvPr/>
        </p:nvSpPr>
        <p:spPr bwMode="auto">
          <a:xfrm>
            <a:off x="2149475" y="998538"/>
            <a:ext cx="5867400" cy="5597525"/>
          </a:xfrm>
          <a:prstGeom prst="ellipse">
            <a:avLst/>
          </a:prstGeom>
          <a:solidFill>
            <a:srgbClr val="D8D5C6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D8D5C6"/>
            </a:extrusionClr>
            <a:contourClr>
              <a:srgbClr val="D8D5C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endParaRPr lang="ko-KR" altLang="ko-KR" sz="1600" b="1">
              <a:solidFill>
                <a:srgbClr val="080808"/>
              </a:solidFill>
            </a:endParaRPr>
          </a:p>
        </p:txBody>
      </p:sp>
      <p:sp>
        <p:nvSpPr>
          <p:cNvPr id="8197" name="Oval 3"/>
          <p:cNvSpPr>
            <a:spLocks noChangeArrowheads="1"/>
          </p:cNvSpPr>
          <p:nvPr/>
        </p:nvSpPr>
        <p:spPr bwMode="auto">
          <a:xfrm>
            <a:off x="3063875" y="1795463"/>
            <a:ext cx="4114800" cy="4038600"/>
          </a:xfrm>
          <a:prstGeom prst="ellipse">
            <a:avLst/>
          </a:prstGeom>
          <a:solidFill>
            <a:srgbClr val="FFCCFF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FF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endParaRPr lang="ko-KR" altLang="ko-KR" sz="1600" b="1">
              <a:solidFill>
                <a:srgbClr val="080808"/>
              </a:solidFill>
            </a:endParaRPr>
          </a:p>
        </p:txBody>
      </p:sp>
      <p:sp>
        <p:nvSpPr>
          <p:cNvPr id="8198" name="Oval 4"/>
          <p:cNvSpPr>
            <a:spLocks noChangeArrowheads="1"/>
          </p:cNvSpPr>
          <p:nvPr/>
        </p:nvSpPr>
        <p:spPr bwMode="auto">
          <a:xfrm>
            <a:off x="3978275" y="2709863"/>
            <a:ext cx="2438400" cy="2286000"/>
          </a:xfrm>
          <a:prstGeom prst="ellipse">
            <a:avLst/>
          </a:prstGeom>
          <a:solidFill>
            <a:srgbClr val="CCFFFF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endParaRPr lang="ko-KR" altLang="ko-KR" sz="1600" b="1">
              <a:solidFill>
                <a:srgbClr val="080808"/>
              </a:solidFill>
            </a:endParaRPr>
          </a:p>
        </p:txBody>
      </p:sp>
      <p:sp>
        <p:nvSpPr>
          <p:cNvPr id="8199" name="Oval 5"/>
          <p:cNvSpPr>
            <a:spLocks noChangeArrowheads="1"/>
          </p:cNvSpPr>
          <p:nvPr/>
        </p:nvSpPr>
        <p:spPr bwMode="auto">
          <a:xfrm>
            <a:off x="4587875" y="3319463"/>
            <a:ext cx="1219200" cy="1143000"/>
          </a:xfrm>
          <a:prstGeom prst="ellipse">
            <a:avLst/>
          </a:prstGeom>
          <a:solidFill>
            <a:srgbClr val="FFFFCC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endParaRPr lang="ko-KR" altLang="ko-KR" sz="1600" b="1">
              <a:solidFill>
                <a:srgbClr val="080808"/>
              </a:solidFill>
            </a:endParaRP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3368675" y="1292225"/>
            <a:ext cx="35052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ko-KR" altLang="en-US" sz="2400" b="1">
                <a:solidFill>
                  <a:srgbClr val="080808"/>
                </a:solidFill>
              </a:rPr>
              <a:t>사회 및 환경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ko-KR" altLang="en-US" sz="2400" b="1">
              <a:solidFill>
                <a:srgbClr val="080808"/>
              </a:solidFill>
            </a:endParaRPr>
          </a:p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ko-KR" altLang="en-US" sz="2400" b="1">
                <a:solidFill>
                  <a:srgbClr val="080808"/>
                </a:solidFill>
              </a:rPr>
              <a:t>구성원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ko-KR" altLang="en-US" sz="2400" b="1">
              <a:solidFill>
                <a:srgbClr val="080808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ko-KR" altLang="en-US" sz="2400" b="1">
                <a:solidFill>
                  <a:srgbClr val="080808"/>
                </a:solidFill>
              </a:rPr>
              <a:t>대인관계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ko-KR" altLang="en-US" sz="2400" b="1">
              <a:solidFill>
                <a:srgbClr val="080808"/>
              </a:solidFill>
            </a:endParaRPr>
          </a:p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ko-KR" altLang="en-US" sz="2400" b="1">
                <a:solidFill>
                  <a:srgbClr val="080808"/>
                </a:solidFill>
              </a:rPr>
              <a:t>리더개인</a:t>
            </a:r>
          </a:p>
        </p:txBody>
      </p:sp>
      <p:sp>
        <p:nvSpPr>
          <p:cNvPr id="8201" name="Line 7"/>
          <p:cNvSpPr>
            <a:spLocks noChangeShapeType="1"/>
          </p:cNvSpPr>
          <p:nvPr/>
        </p:nvSpPr>
        <p:spPr bwMode="auto">
          <a:xfrm>
            <a:off x="6200775" y="1539875"/>
            <a:ext cx="1152525" cy="349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ko-KR" alt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3105150" y="2300288"/>
            <a:ext cx="730250" cy="460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ko-KR" altLang="en-US"/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>
            <a:off x="5842000" y="3159125"/>
            <a:ext cx="1223963" cy="349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ko-KR" altLang="en-US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>
            <a:off x="3392488" y="3916363"/>
            <a:ext cx="10810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ko-KR" altLang="en-US"/>
          </a:p>
        </p:txBody>
      </p:sp>
      <p:sp>
        <p:nvSpPr>
          <p:cNvPr id="8205" name="Line 15"/>
          <p:cNvSpPr>
            <a:spLocks noChangeShapeType="1"/>
          </p:cNvSpPr>
          <p:nvPr/>
        </p:nvSpPr>
        <p:spPr bwMode="auto">
          <a:xfrm>
            <a:off x="3392488" y="3916363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ko-KR" altLang="en-US"/>
          </a:p>
        </p:txBody>
      </p:sp>
      <p:sp>
        <p:nvSpPr>
          <p:cNvPr id="8206" name="Line 16"/>
          <p:cNvSpPr>
            <a:spLocks noChangeShapeType="1"/>
          </p:cNvSpPr>
          <p:nvPr/>
        </p:nvSpPr>
        <p:spPr bwMode="auto">
          <a:xfrm flipH="1">
            <a:off x="2744788" y="42052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ko-KR" altLang="en-US"/>
          </a:p>
        </p:txBody>
      </p:sp>
      <p:sp>
        <p:nvSpPr>
          <p:cNvPr id="8207" name="AutoShape 19"/>
          <p:cNvSpPr>
            <a:spLocks noChangeArrowheads="1"/>
          </p:cNvSpPr>
          <p:nvPr/>
        </p:nvSpPr>
        <p:spPr bwMode="auto">
          <a:xfrm>
            <a:off x="7426325" y="1255713"/>
            <a:ext cx="1582738" cy="6477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246BB2"/>
              </a:gs>
              <a:gs pos="50000">
                <a:srgbClr val="3399FF"/>
              </a:gs>
              <a:gs pos="100000">
                <a:srgbClr val="246B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변혁이론</a:t>
            </a:r>
            <a:endParaRPr lang="en-US" altLang="ko-KR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8" name="AutoShape 20"/>
          <p:cNvSpPr>
            <a:spLocks noChangeArrowheads="1"/>
          </p:cNvSpPr>
          <p:nvPr/>
        </p:nvSpPr>
        <p:spPr bwMode="auto">
          <a:xfrm>
            <a:off x="1592263" y="1978025"/>
            <a:ext cx="1512887" cy="587375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246BB2"/>
              </a:gs>
              <a:gs pos="50000">
                <a:srgbClr val="3399FF"/>
              </a:gs>
              <a:gs pos="100000">
                <a:srgbClr val="246B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endParaRPr lang="en-US" altLang="ko-KR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ko-KR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상황이론</a:t>
            </a:r>
            <a:endParaRPr lang="en-US" altLang="ko-KR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ko-KR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9" name="AutoShape 21"/>
          <p:cNvSpPr>
            <a:spLocks noChangeArrowheads="1"/>
          </p:cNvSpPr>
          <p:nvPr/>
        </p:nvSpPr>
        <p:spPr bwMode="auto">
          <a:xfrm>
            <a:off x="7208838" y="2798763"/>
            <a:ext cx="1655762" cy="719137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246BB2"/>
              </a:gs>
              <a:gs pos="50000">
                <a:srgbClr val="3399FF"/>
              </a:gs>
              <a:gs pos="100000">
                <a:srgbClr val="246B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행동이론</a:t>
            </a:r>
            <a:endParaRPr lang="en-US" altLang="ko-KR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0" name="AutoShape 22"/>
          <p:cNvSpPr>
            <a:spLocks noChangeArrowheads="1"/>
          </p:cNvSpPr>
          <p:nvPr/>
        </p:nvSpPr>
        <p:spPr bwMode="auto">
          <a:xfrm>
            <a:off x="1304925" y="3735388"/>
            <a:ext cx="1458913" cy="574675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246BB2"/>
              </a:gs>
              <a:gs pos="50000">
                <a:srgbClr val="3399FF"/>
              </a:gs>
              <a:gs pos="100000">
                <a:srgbClr val="246B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자질이론</a:t>
            </a:r>
            <a:endParaRPr lang="en-US" altLang="ko-KR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234104" y="907504"/>
            <a:ext cx="3902080" cy="649288"/>
          </a:xfrm>
          <a:prstGeom prst="roundRect">
            <a:avLst>
              <a:gd name="adj" fmla="val 124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ko-KR" altLang="en-US" sz="2400" b="1" dirty="0">
                <a:solidFill>
                  <a:schemeClr val="bg1"/>
                </a:solidFill>
                <a:latin typeface="Times New Roman" pitchFamily="18" charset="0"/>
              </a:rPr>
              <a:t>리더십은 어디에서 오는가</a:t>
            </a: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ko-KR" alt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40"/>
          <p:cNvSpPr>
            <a:spLocks noChangeArrowheads="1"/>
          </p:cNvSpPr>
          <p:nvPr/>
        </p:nvSpPr>
        <p:spPr bwMode="auto">
          <a:xfrm>
            <a:off x="742002" y="2492896"/>
            <a:ext cx="7632700" cy="16557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ko-KR" sz="4000" b="1" dirty="0">
                <a:solidFill>
                  <a:schemeClr val="bg1"/>
                </a:solidFill>
                <a:latin typeface="Times New Roman" pitchFamily="18" charset="0"/>
                <a:ea typeface="휴먼모음T" pitchFamily="18" charset="-127"/>
              </a:rPr>
              <a:t>II</a:t>
            </a:r>
            <a:r>
              <a:rPr lang="en-US" altLang="ko-KR" sz="40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40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리더십이론 소개</a:t>
            </a:r>
            <a:endParaRPr lang="ko-KR" altLang="en-US" sz="4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5005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그룹 8"/>
          <p:cNvGrpSpPr>
            <a:grpSpLocks/>
          </p:cNvGrpSpPr>
          <p:nvPr/>
        </p:nvGrpSpPr>
        <p:grpSpPr bwMode="auto">
          <a:xfrm>
            <a:off x="-14288" y="33338"/>
            <a:ext cx="9144001" cy="6858000"/>
            <a:chOff x="0" y="0"/>
            <a:chExt cx="9144000" cy="6858000"/>
          </a:xfrm>
        </p:grpSpPr>
        <p:sp>
          <p:nvSpPr>
            <p:cNvPr id="10" name="직사각형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93856" y="764704"/>
              <a:ext cx="8928992" cy="5976664"/>
            </a:xfrm>
            <a:prstGeom prst="roundRect">
              <a:avLst>
                <a:gd name="adj" fmla="val 5992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3105150" y="161925"/>
            <a:ext cx="28892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II. </a:t>
            </a:r>
            <a:r>
              <a:rPr kumimoji="0" lang="ko-KR" altLang="en-US" sz="24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리더십이론 소개</a:t>
            </a:r>
            <a:endParaRPr lang="ko-KR" altLang="en-US" sz="2400" kern="0" baseline="30000" dirty="0">
              <a:solidFill>
                <a:srgbClr val="FFFFFF"/>
              </a:solidFill>
              <a:ea typeface="HY견고딕" pitchFamily="18" charset="-127"/>
            </a:endParaRPr>
          </a:p>
        </p:txBody>
      </p:sp>
      <p:graphicFrame>
        <p:nvGraphicFramePr>
          <p:cNvPr id="15" name="Group 179"/>
          <p:cNvGraphicFramePr>
            <a:graphicFrameLocks noGrp="1"/>
          </p:cNvGraphicFramePr>
          <p:nvPr>
            <p:ph/>
          </p:nvPr>
        </p:nvGraphicFramePr>
        <p:xfrm>
          <a:off x="539750" y="1746250"/>
          <a:ext cx="8056564" cy="4833935"/>
        </p:xfrm>
        <a:graphic>
          <a:graphicData uri="http://schemas.openxmlformats.org/drawingml/2006/table">
            <a:tbl>
              <a:tblPr/>
              <a:tblGrid>
                <a:gridCol w="3184624"/>
                <a:gridCol w="1173065"/>
                <a:gridCol w="1181328"/>
                <a:gridCol w="1278393"/>
                <a:gridCol w="1239154"/>
              </a:tblGrid>
              <a:tr h="59783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Characteristic (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특성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 </a:t>
                      </a:r>
                    </a:p>
                  </a:txBody>
                  <a:tcPr marL="133430" marR="133430" marT="66722" marB="667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F7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2007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edition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F7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2002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edition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F7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1995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edition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F7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1987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edition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F79"/>
                    </a:solidFill>
                  </a:tcPr>
                </a:tc>
              </a:tr>
              <a:tr h="34757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Honest (</a:t>
                      </a: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정직</a:t>
                      </a: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</a:t>
                      </a:r>
                    </a:p>
                  </a:txBody>
                  <a:tcPr marL="133430" marR="133430" marT="66722" marB="667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89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88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88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83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57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Forward- Looking ( </a:t>
                      </a: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통찰력</a:t>
                      </a: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</a:t>
                      </a:r>
                    </a:p>
                  </a:txBody>
                  <a:tcPr marL="133430" marR="133430" marT="66722" marB="667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71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71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75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62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Inspiring (</a:t>
                      </a: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고무</a:t>
                      </a: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격려함 </a:t>
                      </a: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 </a:t>
                      </a:r>
                    </a:p>
                  </a:txBody>
                  <a:tcPr marL="133430" marR="133430" marT="66722" marB="667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69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65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68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58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Competent ( </a:t>
                      </a: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능력 </a:t>
                      </a: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</a:t>
                      </a:r>
                    </a:p>
                  </a:txBody>
                  <a:tcPr marL="133430" marR="133430" marT="66722" marB="667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68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66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63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67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Intelligent ( </a:t>
                      </a: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지식</a:t>
                      </a: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, </a:t>
                      </a: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지혜</a:t>
                      </a: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</a:t>
                      </a:r>
                    </a:p>
                  </a:txBody>
                  <a:tcPr marL="133430" marR="133430" marT="66722" marB="667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48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47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40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43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Fair-Minded ( </a:t>
                      </a: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공정함 </a:t>
                      </a: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</a:t>
                      </a:r>
                    </a:p>
                  </a:txBody>
                  <a:tcPr marL="133430" marR="133430" marT="66722" marB="667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39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42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49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40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Straightforward ( </a:t>
                      </a: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명확함  </a:t>
                      </a: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</a:t>
                      </a:r>
                    </a:p>
                  </a:txBody>
                  <a:tcPr marL="133430" marR="133430" marT="66722" marB="667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36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34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33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34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Broad-Minded ( </a:t>
                      </a: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관용 </a:t>
                      </a: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 </a:t>
                      </a:r>
                    </a:p>
                  </a:txBody>
                  <a:tcPr marL="133430" marR="133430" marT="66722" marB="667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35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40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40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37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Supportive ( 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지원적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</a:t>
                      </a:r>
                    </a:p>
                  </a:txBody>
                  <a:tcPr marL="133430" marR="133430" marT="66722" marB="667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35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35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41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32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Dependable ( </a:t>
                      </a: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신뢰</a:t>
                      </a: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</a:t>
                      </a:r>
                    </a:p>
                  </a:txBody>
                  <a:tcPr marL="133430" marR="133430" marT="66722" marB="667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34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33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32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33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Cooperative ( </a:t>
                      </a: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협력</a:t>
                      </a: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 </a:t>
                      </a:r>
                    </a:p>
                  </a:txBody>
                  <a:tcPr marL="133430" marR="133430" marT="66722" marB="667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25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28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28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25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Courageous (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용기</a:t>
                      </a: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)</a:t>
                      </a:r>
                    </a:p>
                  </a:txBody>
                  <a:tcPr marL="133430" marR="133430" marT="66722" marB="667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25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28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28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25</a:t>
                      </a:r>
                    </a:p>
                  </a:txBody>
                  <a:tcPr marL="133430" marR="133430" marT="66722" marB="66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251520" y="934800"/>
            <a:ext cx="3209296" cy="649288"/>
          </a:xfrm>
          <a:prstGeom prst="roundRect">
            <a:avLst>
              <a:gd name="adj" fmla="val 2720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</a:rPr>
              <a:t>1.</a:t>
            </a:r>
            <a:r>
              <a:rPr lang="ko-KR" altLang="en-US" sz="2400" b="1" dirty="0">
                <a:solidFill>
                  <a:schemeClr val="bg1"/>
                </a:solidFill>
                <a:latin typeface="Times New Roman" pitchFamily="18" charset="0"/>
              </a:rPr>
              <a:t> 자질이론</a:t>
            </a: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altLang="ko-KR" sz="2400" b="1" dirty="0" err="1">
                <a:solidFill>
                  <a:schemeClr val="bg1"/>
                </a:solidFill>
                <a:latin typeface="Times New Roman" pitchFamily="18" charset="0"/>
              </a:rPr>
              <a:t>Kouzes</a:t>
            </a: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</a:rPr>
              <a:t> &amp; Posner, Leadership Challenge</a:t>
            </a:r>
            <a:endParaRPr lang="ko-KR" alt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1276</Words>
  <Application>Microsoft Office PowerPoint</Application>
  <PresentationFormat>화면 슬라이드 쇼(4:3)</PresentationFormat>
  <Paragraphs>438</Paragraphs>
  <Slides>27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9" baseType="lpstr">
      <vt:lpstr>½Å¸íÁ¶</vt:lpstr>
      <vt:lpstr>HY견고딕</vt:lpstr>
      <vt:lpstr>HY중고딕</vt:lpstr>
      <vt:lpstr>굴림</vt:lpstr>
      <vt:lpstr>궁서</vt:lpstr>
      <vt:lpstr>맑은 고딕</vt:lpstr>
      <vt:lpstr>신명조</vt:lpstr>
      <vt:lpstr>휴먼모음T</vt:lpstr>
      <vt:lpstr>Arial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영적성숙의 요소</vt:lpstr>
      <vt:lpstr>PowerPoint 프레젠테이션</vt:lpstr>
      <vt:lpstr>PowerPoint 프레젠테이션</vt:lpstr>
      <vt:lpstr>PowerPoint 프레젠테이션</vt:lpstr>
      <vt:lpstr>PowerPoint 프레젠테이션</vt:lpstr>
      <vt:lpstr>The Kingdom Leadership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on</dc:creator>
  <cp:lastModifiedBy>onnuri</cp:lastModifiedBy>
  <cp:revision>112</cp:revision>
  <cp:lastPrinted>2018-03-20T06:08:02Z</cp:lastPrinted>
  <dcterms:created xsi:type="dcterms:W3CDTF">2013-08-30T05:57:15Z</dcterms:created>
  <dcterms:modified xsi:type="dcterms:W3CDTF">2018-05-06T01:23:44Z</dcterms:modified>
</cp:coreProperties>
</file>