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0" r:id="rId2"/>
  </p:sldMasterIdLst>
  <p:notesMasterIdLst>
    <p:notesMasterId r:id="rId49"/>
  </p:notesMasterIdLst>
  <p:handoutMasterIdLst>
    <p:handoutMasterId r:id="rId50"/>
  </p:handoutMasterIdLst>
  <p:sldIdLst>
    <p:sldId id="256" r:id="rId3"/>
    <p:sldId id="257" r:id="rId4"/>
    <p:sldId id="273" r:id="rId5"/>
    <p:sldId id="258" r:id="rId6"/>
    <p:sldId id="274" r:id="rId7"/>
    <p:sldId id="259" r:id="rId8"/>
    <p:sldId id="269" r:id="rId9"/>
    <p:sldId id="275" r:id="rId10"/>
    <p:sldId id="295" r:id="rId11"/>
    <p:sldId id="296" r:id="rId12"/>
    <p:sldId id="279" r:id="rId13"/>
    <p:sldId id="297" r:id="rId14"/>
    <p:sldId id="265" r:id="rId15"/>
    <p:sldId id="266" r:id="rId16"/>
    <p:sldId id="301" r:id="rId17"/>
    <p:sldId id="276" r:id="rId18"/>
    <p:sldId id="282" r:id="rId19"/>
    <p:sldId id="261" r:id="rId20"/>
    <p:sldId id="267" r:id="rId21"/>
    <p:sldId id="281" r:id="rId22"/>
    <p:sldId id="302" r:id="rId23"/>
    <p:sldId id="303" r:id="rId24"/>
    <p:sldId id="280" r:id="rId25"/>
    <p:sldId id="283" r:id="rId26"/>
    <p:sldId id="284" r:id="rId27"/>
    <p:sldId id="277" r:id="rId28"/>
    <p:sldId id="291" r:id="rId29"/>
    <p:sldId id="262" r:id="rId30"/>
    <p:sldId id="304" r:id="rId31"/>
    <p:sldId id="285" r:id="rId32"/>
    <p:sldId id="292" r:id="rId33"/>
    <p:sldId id="271" r:id="rId34"/>
    <p:sldId id="286" r:id="rId35"/>
    <p:sldId id="287" r:id="rId36"/>
    <p:sldId id="298" r:id="rId37"/>
    <p:sldId id="299" r:id="rId38"/>
    <p:sldId id="268" r:id="rId39"/>
    <p:sldId id="293" r:id="rId40"/>
    <p:sldId id="288" r:id="rId41"/>
    <p:sldId id="294" r:id="rId42"/>
    <p:sldId id="272" r:id="rId43"/>
    <p:sldId id="300" r:id="rId44"/>
    <p:sldId id="290" r:id="rId45"/>
    <p:sldId id="289" r:id="rId46"/>
    <p:sldId id="278" r:id="rId47"/>
    <p:sldId id="263" r:id="rId4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A"/>
    <a:srgbClr val="8FBE00"/>
    <a:srgbClr val="7ABC32"/>
    <a:srgbClr val="AEE239"/>
    <a:srgbClr val="92D050"/>
    <a:srgbClr val="F9F2E7"/>
    <a:srgbClr val="00A8C6"/>
    <a:srgbClr val="40C0CB"/>
    <a:srgbClr val="F9F9F9"/>
    <a:srgbClr val="D9D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0935" autoAdjust="0"/>
  </p:normalViewPr>
  <p:slideViewPr>
    <p:cSldViewPr showGuides="1"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ko-KR" altLang="en-US" dirty="0"/>
              <a:t>베이비붐 세대</a:t>
            </a:r>
          </a:p>
        </c:rich>
      </c:tx>
      <c:layout>
        <c:manualLayout>
          <c:xMode val="edge"/>
          <c:yMode val="edge"/>
          <c:x val="0.29632908171493488"/>
          <c:y val="0.14084926649433635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91326053377588E-2"/>
          <c:y val="0.21564768590330874"/>
          <c:w val="0.81241734789324482"/>
          <c:h val="0.70223525633066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베이비부머 세대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05247933936698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60-4788-AB4E-D5AA38250D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91326053377581E-2"/>
                  <c:y val="1.3808751617091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60-4788-AB4E-D5AA38250D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대학진학</c:v>
                </c:pt>
                <c:pt idx="1">
                  <c:v>대학진학 하지 않음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60-4788-AB4E-D5AA38250D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ko-KR" dirty="0"/>
              <a:t>88</a:t>
            </a:r>
            <a:r>
              <a:rPr lang="ko-KR" altLang="en-US" dirty="0"/>
              <a:t>만원 세대</a:t>
            </a:r>
          </a:p>
        </c:rich>
      </c:tx>
      <c:layout>
        <c:manualLayout>
          <c:xMode val="edge"/>
          <c:yMode val="edge"/>
          <c:x val="0.31624174374890246"/>
          <c:y val="0.13548095704879379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91326053377588E-2"/>
          <c:y val="0.21564768590330874"/>
          <c:w val="0.81241734789324482"/>
          <c:h val="0.70223525633066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에코 세대</c:v>
                </c:pt>
              </c:strCache>
            </c:strRef>
          </c:tx>
          <c:dLbls>
            <c:dLbl>
              <c:idx val="1"/>
              <c:layout>
                <c:manualLayout>
                  <c:x val="5.6893320097050146E-3"/>
                  <c:y val="8.44052007603569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D0-40E7-8878-CA958C6939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대학진학</c:v>
                </c:pt>
                <c:pt idx="1">
                  <c:v>대학진학 하지 않음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0.75800000000000001</c:v>
                </c:pt>
                <c:pt idx="1">
                  <c:v>0.24199999999999999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D0-40E7-8878-CA958C693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ko-KR"/>
              <a:t>에코세대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국민총소득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EEB-4A09-A1FD-878CB283B8BC}"/>
              </c:ext>
            </c:extLst>
          </c:dPt>
          <c:dLbls>
            <c:dLbl>
              <c:idx val="0"/>
              <c:layout>
                <c:manualLayout>
                  <c:x val="-5.5748270224254343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EEB-4A09-A1FD-878CB283B8B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8166365190453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EB-4A09-A1FD-878CB283B8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1995년</c:v>
                </c:pt>
                <c:pt idx="1">
                  <c:v>2010년</c:v>
                </c:pt>
              </c:strCache>
            </c:strRef>
          </c:cat>
          <c:val>
            <c:numRef>
              <c:f>Sheet1!$B$2:$B$3</c:f>
              <c:numCache>
                <c:formatCode>\$#,##0_);[Red]\(\$#,##0\)</c:formatCode>
                <c:ptCount val="2"/>
                <c:pt idx="0">
                  <c:v>11735</c:v>
                </c:pt>
                <c:pt idx="1">
                  <c:v>20565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B-4A09-A1FD-878CB283B8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7388536"/>
        <c:axId val="367386968"/>
      </c:barChart>
      <c:catAx>
        <c:axId val="36738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367386968"/>
        <c:crosses val="autoZero"/>
        <c:auto val="1"/>
        <c:lblAlgn val="ctr"/>
        <c:lblOffset val="100"/>
        <c:noMultiLvlLbl val="0"/>
      </c:catAx>
      <c:valAx>
        <c:axId val="367386968"/>
        <c:scaling>
          <c:orientation val="minMax"/>
        </c:scaling>
        <c:delete val="0"/>
        <c:axPos val="l"/>
        <c:numFmt formatCode="\$#,##0_);[Red]\(\$#,##0\)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367388536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ko-KR"/>
              <a:t>베이비부머 세대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국민총소득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748270224254343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1D-4CDE-BA88-79EC2657B5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8166365190453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1D-4CDE-BA88-79EC2657B5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1970년</c:v>
                </c:pt>
                <c:pt idx="1">
                  <c:v>1985년</c:v>
                </c:pt>
              </c:strCache>
            </c:strRef>
          </c:cat>
          <c:val>
            <c:numRef>
              <c:f>Sheet1!$B$2:$B$3</c:f>
              <c:numCache>
                <c:formatCode>\$#,##0_);[Red]\(\$#,##0\)</c:formatCode>
                <c:ptCount val="2"/>
                <c:pt idx="0">
                  <c:v>225</c:v>
                </c:pt>
                <c:pt idx="1">
                  <c:v>2355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1D-4CDE-BA88-79EC2657B5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7391280"/>
        <c:axId val="367391672"/>
      </c:barChart>
      <c:catAx>
        <c:axId val="3673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367391672"/>
        <c:crosses val="autoZero"/>
        <c:auto val="1"/>
        <c:lblAlgn val="ctr"/>
        <c:lblOffset val="100"/>
        <c:noMultiLvlLbl val="0"/>
      </c:catAx>
      <c:valAx>
        <c:axId val="367391672"/>
        <c:scaling>
          <c:orientation val="minMax"/>
        </c:scaling>
        <c:delete val="0"/>
        <c:axPos val="l"/>
        <c:numFmt formatCode="\$#,##0_);[Red]\(\$#,##0\)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367391280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7F9B9-FE2B-4322-90E8-AF93C830C28A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F630-1315-46DD-BE0B-22AA4AD24A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54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0577-80B3-44E2-9196-6835D515259A}" type="datetimeFigureOut">
              <a:rPr lang="ko-KR" altLang="en-US" smtClean="0"/>
              <a:pPr/>
              <a:t>2018-05-06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D2AC-7F39-4674-8390-6C943A3C5E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9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33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52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59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63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46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None/>
            </a:pPr>
            <a:endParaRPr lang="en-US" altLang="ko-KR" sz="1200" spc="-150" dirty="0">
              <a:solidFill>
                <a:srgbClr val="00462A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61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D2AC-7F39-4674-8390-6C943A3C5E29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13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표지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7215238" cy="2357454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8715436" cy="571504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rgbClr val="B8E08C"/>
                </a:solidFill>
                <a:latin typeface="돋움" pitchFamily="50" charset="-127"/>
                <a:ea typeface="돋움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32AF-365F-427C-94BD-44C1846F5140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33ED-AB39-49FC-AC7E-428F7C3A3A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6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506A-FB83-4E54-8229-620729EF39CF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EE68-8417-46C5-BC50-AB3E5D714A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86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593B-DFEE-4A0B-AC79-FE5706C91302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B826-3922-45DA-B573-B401D66385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83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5F8D-2AE6-40B8-9C35-78B06EF2C5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60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04C9-31A8-4475-B5CF-2CB18560D1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06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CF41-27F3-4BA6-BFC4-861986A080E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036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6598-6749-47C0-8DE7-505576AEE62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28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0821-16FF-46DB-894A-694C8290B40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632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93C6-EBEB-4FA9-9FB5-1A0537FB2C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209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B125-F38F-42AE-A426-9DB1B768AC4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48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CF9A-4AD7-4511-80F3-87AB59A0E0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74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b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C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>
            <a:lvl1pPr marL="447675" indent="-447675">
              <a:spcBef>
                <a:spcPts val="900"/>
              </a:spcBef>
              <a:buClr>
                <a:srgbClr val="2A783D"/>
              </a:buClr>
              <a:buSzPct val="100000"/>
              <a:buFont typeface="Wingdings" pitchFamily="2" charset="2"/>
              <a:buChar char="v"/>
              <a:defRPr sz="3200" baseline="0">
                <a:latin typeface="돋움" pitchFamily="50" charset="-127"/>
                <a:ea typeface="맑은 고딕" pitchFamily="50" charset="-127"/>
              </a:defRPr>
            </a:lvl1pPr>
            <a:lvl2pPr marL="806450" indent="-285750">
              <a:buClr>
                <a:srgbClr val="00B050"/>
              </a:buClr>
              <a:defRPr baseline="0">
                <a:latin typeface="돋움" pitchFamily="50" charset="-127"/>
                <a:ea typeface="맑은 고딕" pitchFamily="50" charset="-127"/>
              </a:defRPr>
            </a:lvl2pPr>
            <a:lvl3pPr>
              <a:buFontTx/>
              <a:buChar char="-"/>
              <a:defRPr baseline="0">
                <a:latin typeface="돋움" pitchFamily="50" charset="-127"/>
                <a:ea typeface="맑은 고딕" pitchFamily="50" charset="-127"/>
              </a:defRPr>
            </a:lvl3pPr>
            <a:lvl4pPr>
              <a:buFont typeface="Arial" pitchFamily="34" charset="0"/>
              <a:buChar char="»"/>
              <a:defRPr baseline="0">
                <a:latin typeface="돋움" pitchFamily="50" charset="-127"/>
                <a:ea typeface="맑은 고딕" pitchFamily="50" charset="-127"/>
              </a:defRPr>
            </a:lvl4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64313"/>
            <a:ext cx="2133600" cy="293687"/>
          </a:xfr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돋움" pitchFamily="50" charset="-127"/>
                <a:ea typeface="돋움" pitchFamily="50" charset="-127"/>
              </a:defRPr>
            </a:lvl1pPr>
          </a:lstStyle>
          <a:p>
            <a:pPr>
              <a:defRPr/>
            </a:pPr>
            <a:fld id="{C9348E2D-F567-451A-8FF4-78AD4FD98C5B}" type="datetime1">
              <a:rPr lang="ko-KR" altLang="en-US"/>
              <a:pPr>
                <a:defRPr/>
              </a:pPr>
              <a:t>2018-05-06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64313"/>
            <a:ext cx="2895600" cy="293687"/>
          </a:xfrm>
        </p:spPr>
        <p:txBody>
          <a:bodyPr/>
          <a:lstStyle>
            <a:lvl1pPr>
              <a:defRPr kumimoji="0" lang="ko-KR" altLang="en-US"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64313"/>
            <a:ext cx="2133600" cy="293687"/>
          </a:xfr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돋움" pitchFamily="50" charset="-127"/>
                <a:ea typeface="돋움" pitchFamily="50" charset="-127"/>
              </a:defRPr>
            </a:lvl1pPr>
          </a:lstStyle>
          <a:p>
            <a:pPr>
              <a:defRPr/>
            </a:pPr>
            <a:fld id="{7B4A07E3-E2D7-4ACB-A5C2-463C43EFD11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0535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047D-4C86-47F5-A78B-8153107640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77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9743-49A5-4AE2-ABD5-5BF4A7BEA4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751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CE30-F527-4BA2-95A5-C1CC7DACCBE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692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91ED-D652-42B0-A302-CD09CDE0761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73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640A-FC16-40AD-B08C-59E62A16A45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95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C547-6E7F-4057-B2BA-5FAE7359F7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67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5E55-B780-4CFF-AD60-DF194A6021EE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15B1-75A2-457F-B8A8-2BA2C8ABC6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0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00AB-249C-4B65-820F-BE18AEE0FFAB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C903-CDA9-4FE5-B9DA-70AD1178B0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0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CB98-A061-4FAF-951A-3A0FB4D12210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D4D2-AD80-47F4-82AD-AD714931C7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ABD6-2668-44CA-96D8-13F7CA13E409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1B3D-1771-43E0-B55F-1A3AF1669A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8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F44D-FCE3-40C5-A324-BA957DEE8410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A77F-DD5F-4053-9131-CA001F1EAE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59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C15B-807C-443C-839D-A23F2816D713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6611-915C-4D23-807E-FBA1036A15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61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1F2F-D765-46A0-A52C-7C5829C8D894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2872-7325-45D9-85ED-5596879BE5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3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BB1373-2FB0-497F-8B07-4C491692AAB7}" type="datetime1">
              <a:rPr lang="ko-KR" altLang="en-US"/>
              <a:pPr>
                <a:defRPr/>
              </a:pPr>
              <a:t>2018-05-06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6F5F26-47E2-45C6-A9F4-C16310F9E5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유형을 편집하려면 누르십시오</a:t>
            </a:r>
            <a:r>
              <a:rPr lang="en-US" altLang="ko-KR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008BF2-E972-4F6E-B8B4-F07F22F584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4016" y="1185698"/>
            <a:ext cx="4932040" cy="1008112"/>
          </a:xfrm>
        </p:spPr>
        <p:txBody>
          <a:bodyPr>
            <a:noAutofit/>
          </a:bodyPr>
          <a:lstStyle/>
          <a:p>
            <a:r>
              <a:rPr lang="en-US" altLang="ko-KR" sz="4000" b="1" spc="-150" dirty="0">
                <a:solidFill>
                  <a:srgbClr val="F9F2E7"/>
                </a:solidFill>
                <a:latin typeface="+mn-ea"/>
                <a:ea typeface="+mn-ea"/>
              </a:rPr>
              <a:t>‘</a:t>
            </a:r>
            <a:r>
              <a:rPr lang="ko-KR" altLang="en-US" sz="4000" b="1" spc="-150" dirty="0">
                <a:solidFill>
                  <a:srgbClr val="F9F2E7"/>
                </a:solidFill>
                <a:latin typeface="+mn-ea"/>
                <a:ea typeface="+mn-ea"/>
              </a:rPr>
              <a:t>에코세대</a:t>
            </a:r>
            <a:r>
              <a:rPr lang="en-US" altLang="ko-KR" sz="4000" b="1" spc="-150" dirty="0">
                <a:solidFill>
                  <a:srgbClr val="F9F2E7"/>
                </a:solidFill>
                <a:latin typeface="+mn-ea"/>
                <a:ea typeface="+mn-ea"/>
              </a:rPr>
              <a:t>’</a:t>
            </a:r>
            <a:r>
              <a:rPr lang="ko-KR" altLang="en-US" sz="4000" b="1" spc="-150" dirty="0">
                <a:solidFill>
                  <a:srgbClr val="F9F2E7"/>
                </a:solidFill>
                <a:latin typeface="+mn-ea"/>
                <a:ea typeface="+mn-ea"/>
              </a:rPr>
              <a:t>에 대한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ea"/>
                <a:ea typeface="+mj-ea"/>
              </a:rPr>
              <a:t>최샛별</a:t>
            </a:r>
            <a:r>
              <a:rPr lang="en-US" altLang="ko-KR" spc="-150" dirty="0">
                <a:solidFill>
                  <a:srgbClr val="F9F2E7"/>
                </a:solidFill>
                <a:latin typeface="+mj-ea"/>
                <a:ea typeface="+mj-ea"/>
              </a:rPr>
              <a:t>(</a:t>
            </a:r>
            <a:r>
              <a:rPr lang="ko-KR" altLang="en-US" spc="-150" dirty="0">
                <a:solidFill>
                  <a:srgbClr val="F9F2E7"/>
                </a:solidFill>
                <a:latin typeface="+mj-ea"/>
                <a:ea typeface="+mj-ea"/>
              </a:rPr>
              <a:t>이화여대 사회학과</a:t>
            </a:r>
            <a:r>
              <a:rPr lang="en-US" altLang="ko-KR" spc="-150" dirty="0">
                <a:solidFill>
                  <a:srgbClr val="F9F2E7"/>
                </a:solidFill>
                <a:latin typeface="+mj-ea"/>
                <a:ea typeface="+mj-ea"/>
              </a:rPr>
              <a:t>)</a:t>
            </a:r>
            <a:endParaRPr lang="ko-KR" altLang="en-US" spc="-150" dirty="0">
              <a:solidFill>
                <a:srgbClr val="F9F2E7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19381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solidFill>
                  <a:srgbClr val="F9F2E7"/>
                </a:solidFill>
                <a:latin typeface="+mj-ea"/>
                <a:ea typeface="+mj-ea"/>
              </a:rPr>
              <a:t>사회학적 이해</a:t>
            </a:r>
            <a:endParaRPr lang="ko-KR" altLang="en-US" sz="4000" dirty="0">
              <a:solidFill>
                <a:srgbClr val="F9F2E7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660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24300" y="5457825"/>
            <a:ext cx="1198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44" y="836712"/>
            <a:ext cx="90845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우리 부모세대에는 저 중에서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단 하나만 잘해도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아니 비슷하게 하기만 해도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평생을 먹고 살 수 있었어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그런데 왜 지금 우리는 다 놀고 있는 거야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왜 모두 </a:t>
            </a:r>
            <a:r>
              <a:rPr lang="ko-KR" alt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실업자인거야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도대체 우리가 뭘 잘못한 거지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?”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      2007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년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김영하 소설 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&lt;</a:t>
            </a:r>
            <a:r>
              <a:rPr lang="ko-KR" alt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퀴즈쇼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&gt;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중에서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3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직선 화살표 연결선 25"/>
          <p:cNvCxnSpPr/>
          <p:nvPr/>
        </p:nvCxnSpPr>
        <p:spPr>
          <a:xfrm flipH="1" flipV="1">
            <a:off x="124034" y="5819705"/>
            <a:ext cx="8076734" cy="2681"/>
          </a:xfrm>
          <a:prstGeom prst="straightConnector1">
            <a:avLst/>
          </a:prstGeom>
          <a:ln w="76200">
            <a:solidFill>
              <a:srgbClr val="40C0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124034" y="1552542"/>
            <a:ext cx="8048366" cy="0"/>
          </a:xfrm>
          <a:prstGeom prst="line">
            <a:avLst/>
          </a:prstGeom>
          <a:ln w="76200">
            <a:solidFill>
              <a:srgbClr val="40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8172400" y="1552542"/>
            <a:ext cx="0" cy="4269844"/>
          </a:xfrm>
          <a:prstGeom prst="line">
            <a:avLst/>
          </a:prstGeom>
          <a:ln w="76200">
            <a:solidFill>
              <a:srgbClr val="40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에코세대가 경험한 주요 사건들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1043608" y="144453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위쪽 화살표 설명선 22"/>
          <p:cNvSpPr/>
          <p:nvPr/>
        </p:nvSpPr>
        <p:spPr>
          <a:xfrm>
            <a:off x="232046" y="1799369"/>
            <a:ext cx="1839148" cy="1080120"/>
          </a:xfrm>
          <a:prstGeom prst="upArrowCallout">
            <a:avLst/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b="1" spc="-150" dirty="0">
                <a:solidFill>
                  <a:srgbClr val="002060"/>
                </a:solidFill>
              </a:rPr>
              <a:t>문민정부 출범</a:t>
            </a:r>
          </a:p>
        </p:txBody>
      </p:sp>
      <p:sp>
        <p:nvSpPr>
          <p:cNvPr id="29" name="타원 28"/>
          <p:cNvSpPr/>
          <p:nvPr/>
        </p:nvSpPr>
        <p:spPr>
          <a:xfrm>
            <a:off x="3432859" y="144453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5984696" y="144453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444069" y="5711693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8064388" y="4037953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914932" y="5711693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위쪽 화살표 설명선 33"/>
          <p:cNvSpPr/>
          <p:nvPr/>
        </p:nvSpPr>
        <p:spPr>
          <a:xfrm>
            <a:off x="2565763" y="1772746"/>
            <a:ext cx="1950215" cy="1872278"/>
          </a:xfrm>
          <a:prstGeom prst="upArrowCallout">
            <a:avLst/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b="1" spc="-150" dirty="0">
                <a:solidFill>
                  <a:srgbClr val="002060"/>
                </a:solidFill>
              </a:rPr>
              <a:t>전두환</a:t>
            </a:r>
            <a:r>
              <a:rPr lang="en-US" altLang="ko-KR" sz="2100" b="1" spc="-150" dirty="0">
                <a:solidFill>
                  <a:srgbClr val="002060"/>
                </a:solidFill>
              </a:rPr>
              <a:t>, </a:t>
            </a:r>
            <a:r>
              <a:rPr lang="ko-KR" altLang="en-US" sz="2100" b="1" spc="-150" dirty="0">
                <a:solidFill>
                  <a:srgbClr val="002060"/>
                </a:solidFill>
              </a:rPr>
              <a:t>노태우</a:t>
            </a:r>
            <a:endParaRPr lang="en-US" altLang="ko-KR" sz="2100" b="1" spc="-150" dirty="0">
              <a:solidFill>
                <a:srgbClr val="002060"/>
              </a:solidFill>
            </a:endParaRPr>
          </a:p>
          <a:p>
            <a:pPr algn="ctr"/>
            <a:r>
              <a:rPr lang="ko-KR" altLang="en-US" sz="2100" b="1" spc="-150" dirty="0">
                <a:solidFill>
                  <a:srgbClr val="002060"/>
                </a:solidFill>
              </a:rPr>
              <a:t>구속</a:t>
            </a:r>
            <a:endParaRPr lang="en-US" altLang="ko-KR" sz="2100" b="1" spc="-150" dirty="0">
              <a:solidFill>
                <a:srgbClr val="002060"/>
              </a:solidFill>
            </a:endParaRPr>
          </a:p>
          <a:p>
            <a:pPr algn="ctr"/>
            <a:endParaRPr lang="en-US" altLang="ko-KR" sz="1500" b="1" spc="-150" dirty="0">
              <a:solidFill>
                <a:srgbClr val="002060"/>
              </a:solidFill>
            </a:endParaRPr>
          </a:p>
          <a:p>
            <a:pPr algn="ctr"/>
            <a:r>
              <a:rPr lang="en-US" altLang="ko-KR" sz="2100" b="1" spc="-150" dirty="0">
                <a:solidFill>
                  <a:srgbClr val="002060"/>
                </a:solidFill>
              </a:rPr>
              <a:t>WTO </a:t>
            </a:r>
            <a:r>
              <a:rPr lang="ko-KR" altLang="en-US" sz="2100" b="1" spc="-150" dirty="0">
                <a:solidFill>
                  <a:srgbClr val="002060"/>
                </a:solidFill>
              </a:rPr>
              <a:t>출범</a:t>
            </a:r>
          </a:p>
        </p:txBody>
      </p:sp>
      <p:sp>
        <p:nvSpPr>
          <p:cNvPr id="35" name="위쪽 화살표 설명선 34"/>
          <p:cNvSpPr/>
          <p:nvPr/>
        </p:nvSpPr>
        <p:spPr>
          <a:xfrm>
            <a:off x="5173134" y="1748007"/>
            <a:ext cx="1839148" cy="1080120"/>
          </a:xfrm>
          <a:prstGeom prst="upArrowCallout">
            <a:avLst/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b="1" spc="-150" dirty="0">
                <a:solidFill>
                  <a:srgbClr val="002060"/>
                </a:solidFill>
              </a:rPr>
              <a:t>OECD </a:t>
            </a:r>
            <a:r>
              <a:rPr lang="ko-KR" altLang="en-US" sz="2100" b="1" spc="-150" dirty="0">
                <a:solidFill>
                  <a:srgbClr val="002060"/>
                </a:solidFill>
              </a:rPr>
              <a:t>가입</a:t>
            </a:r>
          </a:p>
        </p:txBody>
      </p:sp>
      <p:sp>
        <p:nvSpPr>
          <p:cNvPr id="37" name="오른쪽 화살표 설명선 36"/>
          <p:cNvSpPr/>
          <p:nvPr/>
        </p:nvSpPr>
        <p:spPr>
          <a:xfrm>
            <a:off x="5871903" y="3146705"/>
            <a:ext cx="2084473" cy="2031559"/>
          </a:xfrm>
          <a:prstGeom prst="rightArrowCallout">
            <a:avLst>
              <a:gd name="adj1" fmla="val 23159"/>
              <a:gd name="adj2" fmla="val 26841"/>
              <a:gd name="adj3" fmla="val 12110"/>
              <a:gd name="adj4" fmla="val 76946"/>
            </a:avLst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50" dirty="0">
                <a:solidFill>
                  <a:srgbClr val="002060"/>
                </a:solidFill>
              </a:rPr>
              <a:t> </a:t>
            </a:r>
            <a:r>
              <a:rPr lang="en-US" altLang="ko-KR" sz="2100" b="1" spc="-150" dirty="0">
                <a:solidFill>
                  <a:srgbClr val="002060"/>
                </a:solidFill>
              </a:rPr>
              <a:t>IMF </a:t>
            </a:r>
            <a:r>
              <a:rPr lang="ko-KR" altLang="en-US" sz="2100" b="1" spc="-150" dirty="0">
                <a:solidFill>
                  <a:srgbClr val="002060"/>
                </a:solidFill>
              </a:rPr>
              <a:t>위기</a:t>
            </a:r>
            <a:endParaRPr lang="en-US" altLang="ko-KR" sz="2100" b="1" spc="-150" dirty="0">
              <a:solidFill>
                <a:srgbClr val="002060"/>
              </a:solidFill>
            </a:endParaRPr>
          </a:p>
          <a:p>
            <a:pPr algn="ctr"/>
            <a:r>
              <a:rPr lang="en-US" altLang="ko-KR" b="1" spc="-150" dirty="0">
                <a:solidFill>
                  <a:srgbClr val="002060"/>
                </a:solidFill>
              </a:rPr>
              <a:t/>
            </a:r>
            <a:br>
              <a:rPr lang="en-US" altLang="ko-KR" b="1" spc="-150" dirty="0">
                <a:solidFill>
                  <a:srgbClr val="002060"/>
                </a:solidFill>
              </a:rPr>
            </a:br>
            <a:r>
              <a:rPr lang="ko-KR" altLang="en-US" sz="2100" b="1" spc="-150" dirty="0">
                <a:solidFill>
                  <a:srgbClr val="002060"/>
                </a:solidFill>
              </a:rPr>
              <a:t>초등 교과목 영어 추가</a:t>
            </a:r>
          </a:p>
        </p:txBody>
      </p:sp>
      <p:sp>
        <p:nvSpPr>
          <p:cNvPr id="36" name="아래쪽 화살표 설명선 35"/>
          <p:cNvSpPr/>
          <p:nvPr/>
        </p:nvSpPr>
        <p:spPr>
          <a:xfrm>
            <a:off x="3870169" y="4119793"/>
            <a:ext cx="1363824" cy="1413297"/>
          </a:xfrm>
          <a:prstGeom prst="downArrowCallout">
            <a:avLst/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b="1" spc="-150" dirty="0">
                <a:solidFill>
                  <a:srgbClr val="002060"/>
                </a:solidFill>
              </a:rPr>
              <a:t>가정용</a:t>
            </a:r>
            <a:r>
              <a:rPr lang="en-US" altLang="ko-KR" sz="2100" b="1" spc="-150" dirty="0">
                <a:solidFill>
                  <a:srgbClr val="002060"/>
                </a:solidFill>
              </a:rPr>
              <a:t>PC</a:t>
            </a:r>
          </a:p>
          <a:p>
            <a:pPr algn="ctr"/>
            <a:r>
              <a:rPr lang="ko-KR" altLang="en-US" sz="2100" b="1" spc="-150" dirty="0">
                <a:solidFill>
                  <a:srgbClr val="002060"/>
                </a:solidFill>
              </a:rPr>
              <a:t>보편화</a:t>
            </a:r>
          </a:p>
        </p:txBody>
      </p:sp>
      <p:sp>
        <p:nvSpPr>
          <p:cNvPr id="39" name="아래쪽 화살표 설명선 38"/>
          <p:cNvSpPr/>
          <p:nvPr/>
        </p:nvSpPr>
        <p:spPr>
          <a:xfrm>
            <a:off x="267296" y="3987880"/>
            <a:ext cx="1511296" cy="1629321"/>
          </a:xfrm>
          <a:prstGeom prst="downArrowCallout">
            <a:avLst/>
          </a:prstGeom>
          <a:solidFill>
            <a:srgbClr val="40C0CB"/>
          </a:solidFill>
          <a:ln w="381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b="1" spc="-150" dirty="0" err="1">
                <a:solidFill>
                  <a:srgbClr val="002060"/>
                </a:solidFill>
              </a:rPr>
              <a:t>호주제</a:t>
            </a:r>
            <a:r>
              <a:rPr lang="ko-KR" altLang="en-US" sz="2100" b="1" spc="-150" dirty="0">
                <a:solidFill>
                  <a:srgbClr val="002060"/>
                </a:solidFill>
              </a:rPr>
              <a:t> </a:t>
            </a:r>
            <a:endParaRPr lang="en-US" altLang="ko-KR" sz="2100" b="1" spc="-150" dirty="0">
              <a:solidFill>
                <a:srgbClr val="002060"/>
              </a:solidFill>
            </a:endParaRPr>
          </a:p>
          <a:p>
            <a:pPr algn="ctr"/>
            <a:r>
              <a:rPr lang="ko-KR" altLang="en-US" sz="2100" b="1" spc="-150" dirty="0" err="1">
                <a:solidFill>
                  <a:srgbClr val="002060"/>
                </a:solidFill>
              </a:rPr>
              <a:t>헌법불합치</a:t>
            </a:r>
            <a:r>
              <a:rPr lang="ko-KR" altLang="en-US" sz="2100" b="1" spc="-150" dirty="0">
                <a:solidFill>
                  <a:srgbClr val="002060"/>
                </a:solidFill>
              </a:rPr>
              <a:t> 선고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6102" y="939731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1993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5352" y="918752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1995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7190" y="939730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1996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16416" y="3934217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1997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27878" y="6035297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1998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090" y="6073327"/>
            <a:ext cx="83103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spc="-150" dirty="0">
                <a:solidFill>
                  <a:srgbClr val="40C0CB"/>
                </a:solidFill>
                <a:latin typeface="+mn-ea"/>
                <a:ea typeface="+mn-ea"/>
              </a:rPr>
              <a:t>2005</a:t>
            </a:r>
            <a:endParaRPr lang="ko-KR" altLang="en-US" sz="2200" b="1" spc="-150" dirty="0">
              <a:solidFill>
                <a:srgbClr val="40C0CB"/>
              </a:solidFill>
              <a:latin typeface="+mn-ea"/>
              <a:ea typeface="+mn-ea"/>
            </a:endParaRP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23835"/>
              </p:ext>
            </p:extLst>
          </p:nvPr>
        </p:nvGraphicFramePr>
        <p:xfrm>
          <a:off x="66104" y="939730"/>
          <a:ext cx="9042400" cy="559549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5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9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spc="-150" dirty="0">
                          <a:solidFill>
                            <a:srgbClr val="00462A"/>
                          </a:solidFill>
                        </a:rPr>
                        <a:t>정치적 측면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23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spc="-150" dirty="0">
                          <a:solidFill>
                            <a:srgbClr val="00462A"/>
                          </a:solidFill>
                        </a:rPr>
                        <a:t>경제적 측면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2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8571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400" spc="-150" dirty="0"/>
                        <a:t>정치적 안정</a:t>
                      </a:r>
                      <a:r>
                        <a:rPr lang="en-US" altLang="ko-KR" sz="2400" spc="-150" dirty="0"/>
                        <a:t/>
                      </a:r>
                      <a:br>
                        <a:rPr lang="en-US" altLang="ko-KR" sz="2400" spc="-150" dirty="0"/>
                      </a:br>
                      <a:endParaRPr lang="en-US" altLang="ko-KR" sz="1500" spc="-15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400" spc="-150" dirty="0"/>
                        <a:t>정치적 </a:t>
                      </a:r>
                      <a:r>
                        <a:rPr lang="ko-KR" altLang="en-US" sz="2400" spc="-150" dirty="0" err="1"/>
                        <a:t>탈권위</a:t>
                      </a:r>
                      <a:r>
                        <a:rPr lang="ko-KR" altLang="en-US" sz="2400" spc="-150" dirty="0"/>
                        <a:t> 및 긴장 완화의 상황에서 성장</a:t>
                      </a:r>
                      <a:endParaRPr lang="en-US" altLang="ko-KR" sz="24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2400" spc="-150" dirty="0"/>
                        <a:t>처음부터 경제적으로 풍족</a:t>
                      </a:r>
                      <a:endParaRPr lang="en-US" altLang="ko-KR" sz="2400" spc="-150" dirty="0"/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1500" spc="-150" dirty="0"/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2400" spc="-150" dirty="0"/>
                        <a:t>외환위기를 기점으로</a:t>
                      </a:r>
                      <a:r>
                        <a:rPr lang="en-US" altLang="ko-KR" sz="2400" spc="-150" dirty="0"/>
                        <a:t>, </a:t>
                      </a:r>
                      <a:r>
                        <a:rPr lang="ko-KR" altLang="en-US" sz="2400" spc="-150" dirty="0"/>
                        <a:t>미래에 대한 불안 심화 </a:t>
                      </a:r>
                      <a:endParaRPr lang="ko-KR" altLang="en-US" sz="24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>
                        <a:alpha val="9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13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spc="-150" dirty="0">
                          <a:solidFill>
                            <a:srgbClr val="00462A"/>
                          </a:solidFill>
                        </a:rPr>
                        <a:t>사회적 측면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spc="-150" dirty="0">
                          <a:solidFill>
                            <a:srgbClr val="00462A"/>
                          </a:solidFill>
                        </a:rPr>
                        <a:t>문화적 측면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593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400" spc="-150" dirty="0"/>
                        <a:t>한층 자유롭고 평등한 사회적 분위기에서 성장</a:t>
                      </a:r>
                      <a:r>
                        <a:rPr lang="en-US" altLang="ko-KR" sz="2400" spc="-150" dirty="0"/>
                        <a:t/>
                      </a:r>
                      <a:br>
                        <a:rPr lang="en-US" altLang="ko-KR" sz="2400" spc="-150" dirty="0"/>
                      </a:br>
                      <a:r>
                        <a:rPr lang="en-US" altLang="ko-KR" sz="1500" spc="-150" dirty="0"/>
                        <a:t>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400" spc="-150" dirty="0"/>
                        <a:t>남녀 평등에 대한 인식 강화</a:t>
                      </a:r>
                      <a:endParaRPr lang="en-US" altLang="ko-KR" sz="2400" spc="-150" dirty="0"/>
                    </a:p>
                    <a:p>
                      <a:pPr marL="342900" indent="-342900" latinLnBrk="1">
                        <a:buFont typeface="Wingdings" panose="05000000000000000000" pitchFamily="2" charset="2"/>
                        <a:buChar char="§"/>
                      </a:pPr>
                      <a:endParaRPr lang="ko-KR" altLang="en-US" sz="24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spc="-150" dirty="0"/>
                        <a:t>IT </a:t>
                      </a:r>
                      <a:r>
                        <a:rPr lang="ko-KR" altLang="en-US" sz="2400" spc="-150" dirty="0"/>
                        <a:t>산업</a:t>
                      </a:r>
                      <a:r>
                        <a:rPr lang="en-US" altLang="ko-KR" sz="2400" spc="-150" dirty="0"/>
                        <a:t> </a:t>
                      </a:r>
                      <a:r>
                        <a:rPr lang="ko-KR" altLang="en-US" sz="2400" spc="-150" dirty="0"/>
                        <a:t>활성 </a:t>
                      </a:r>
                      <a:r>
                        <a:rPr lang="en-US" altLang="ko-KR" sz="2400" spc="-150" dirty="0"/>
                        <a:t>(</a:t>
                      </a:r>
                      <a:r>
                        <a:rPr lang="ko-KR" altLang="en-US" sz="2400" spc="-150" dirty="0"/>
                        <a:t>개인용 </a:t>
                      </a:r>
                      <a:r>
                        <a:rPr lang="en-US" altLang="ko-KR" sz="2400" spc="-150" dirty="0"/>
                        <a:t>PC, </a:t>
                      </a:r>
                      <a:r>
                        <a:rPr lang="ko-KR" altLang="en-US" sz="2400" spc="-150" dirty="0"/>
                        <a:t>케이블 </a:t>
                      </a:r>
                      <a:r>
                        <a:rPr lang="en-US" altLang="ko-KR" sz="2400" spc="-150" dirty="0"/>
                        <a:t>TV, E-mail </a:t>
                      </a:r>
                      <a:r>
                        <a:rPr lang="ko-KR" altLang="en-US" sz="2400" spc="-150" dirty="0"/>
                        <a:t>등의 보급 </a:t>
                      </a:r>
                      <a:r>
                        <a:rPr lang="en-US" altLang="ko-KR" sz="2400" spc="-150" dirty="0"/>
                        <a:t>)</a:t>
                      </a:r>
                      <a:br>
                        <a:rPr lang="en-US" altLang="ko-KR" sz="2400" spc="-150" dirty="0"/>
                      </a:br>
                      <a:endParaRPr lang="en-US" altLang="ko-KR" sz="1500" spc="-15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400" spc="-150" dirty="0"/>
                        <a:t>어렸을 때부터 외국어를 배우고 해외경험 및 문화를 접할 수 있는 환경 조성</a:t>
                      </a:r>
                      <a:endParaRPr lang="ko-KR" altLang="en-US" sz="24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 animBg="1"/>
      <p:bldP spid="37" grpId="0" animBg="1"/>
      <p:bldP spid="3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4E44911-2A1B-4262-AC15-3E110D5B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  <p:graphicFrame>
        <p:nvGraphicFramePr>
          <p:cNvPr id="6" name="차트 5">
            <a:extLst>
              <a:ext uri="{FF2B5EF4-FFF2-40B4-BE49-F238E27FC236}">
                <a16:creationId xmlns="" xmlns:a16="http://schemas.microsoft.com/office/drawing/2014/main" id="{CB569310-47D9-4A37-BFE8-3C0CA22C1248}"/>
              </a:ext>
            </a:extLst>
          </p:cNvPr>
          <p:cNvGraphicFramePr/>
          <p:nvPr>
            <p:extLst/>
          </p:nvPr>
        </p:nvGraphicFramePr>
        <p:xfrm>
          <a:off x="92628" y="2142630"/>
          <a:ext cx="4464496" cy="442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포인트가 12개인 별 15">
            <a:extLst>
              <a:ext uri="{FF2B5EF4-FFF2-40B4-BE49-F238E27FC236}">
                <a16:creationId xmlns="" xmlns:a16="http://schemas.microsoft.com/office/drawing/2014/main" id="{A8B49FDB-2923-4085-B442-1C3034DD1624}"/>
              </a:ext>
            </a:extLst>
          </p:cNvPr>
          <p:cNvSpPr/>
          <p:nvPr/>
        </p:nvSpPr>
        <p:spPr>
          <a:xfrm>
            <a:off x="3816492" y="2121135"/>
            <a:ext cx="1540772" cy="783003"/>
          </a:xfrm>
          <a:prstGeom prst="star12">
            <a:avLst>
              <a:gd name="adj" fmla="val 32699"/>
            </a:avLst>
          </a:prstGeom>
          <a:solidFill>
            <a:srgbClr val="FF0000">
              <a:alpha val="3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50" dirty="0">
                <a:solidFill>
                  <a:srgbClr val="00462A"/>
                </a:solidFill>
              </a:rPr>
              <a:t>3</a:t>
            </a:r>
            <a:r>
              <a:rPr lang="ko-KR" altLang="en-US" b="1" spc="-150" dirty="0">
                <a:solidFill>
                  <a:srgbClr val="00462A"/>
                </a:solidFill>
              </a:rPr>
              <a:t>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5AAE63-DAB7-4483-B3D8-253E35D52690}"/>
              </a:ext>
            </a:extLst>
          </p:cNvPr>
          <p:cNvSpPr txBox="1"/>
          <p:nvPr/>
        </p:nvSpPr>
        <p:spPr>
          <a:xfrm>
            <a:off x="1039572" y="4163505"/>
            <a:ext cx="1224136" cy="66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 진학 하지 않음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4CDE7-4F76-49F7-9CC2-FEF29FC1712F}"/>
              </a:ext>
            </a:extLst>
          </p:cNvPr>
          <p:cNvSpPr txBox="1"/>
          <p:nvPr/>
        </p:nvSpPr>
        <p:spPr>
          <a:xfrm>
            <a:off x="2407724" y="3912782"/>
            <a:ext cx="1224136" cy="37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 진학</a:t>
            </a:r>
          </a:p>
        </p:txBody>
      </p:sp>
      <p:graphicFrame>
        <p:nvGraphicFramePr>
          <p:cNvPr id="11" name="차트 10">
            <a:extLst>
              <a:ext uri="{FF2B5EF4-FFF2-40B4-BE49-F238E27FC236}">
                <a16:creationId xmlns="" xmlns:a16="http://schemas.microsoft.com/office/drawing/2014/main" id="{86B9D5E8-7EC2-4184-B1C2-26188B623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763378"/>
              </p:ext>
            </p:extLst>
          </p:nvPr>
        </p:nvGraphicFramePr>
        <p:xfrm>
          <a:off x="4679504" y="2142630"/>
          <a:ext cx="4464496" cy="442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C49EC0-0358-4FCA-A912-60BD03EAF03A}"/>
              </a:ext>
            </a:extLst>
          </p:cNvPr>
          <p:cNvSpPr txBox="1"/>
          <p:nvPr/>
        </p:nvSpPr>
        <p:spPr>
          <a:xfrm>
            <a:off x="5792100" y="3631557"/>
            <a:ext cx="1224136" cy="66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 진학 하지 않음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0BF8D8-298F-4D13-BEFB-BD27A9618764}"/>
              </a:ext>
            </a:extLst>
          </p:cNvPr>
          <p:cNvSpPr txBox="1"/>
          <p:nvPr/>
        </p:nvSpPr>
        <p:spPr>
          <a:xfrm>
            <a:off x="7075904" y="4314577"/>
            <a:ext cx="1224136" cy="37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 진학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097F0D6D-878A-4F09-8A90-780C6105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4625"/>
            <a:ext cx="8229600" cy="658051"/>
          </a:xfrm>
        </p:spPr>
        <p:txBody>
          <a:bodyPr/>
          <a:lstStyle/>
          <a:p>
            <a:r>
              <a:rPr lang="ko-KR" altLang="en-US" sz="3000" b="1" spc="-150" dirty="0">
                <a:solidFill>
                  <a:srgbClr val="7ABC32"/>
                </a:solidFill>
              </a:rPr>
              <a:t>대학 진학률</a:t>
            </a:r>
          </a:p>
        </p:txBody>
      </p:sp>
      <p:sp>
        <p:nvSpPr>
          <p:cNvPr id="15" name="제목 1">
            <a:extLst>
              <a:ext uri="{FF2B5EF4-FFF2-40B4-BE49-F238E27FC236}">
                <a16:creationId xmlns="" xmlns:a16="http://schemas.microsoft.com/office/drawing/2014/main" id="{D4609181-E368-4975-AEA4-13D46689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수치로 보는 에코세대의 오늘</a:t>
            </a:r>
          </a:p>
        </p:txBody>
      </p:sp>
    </p:spTree>
    <p:extLst>
      <p:ext uri="{BB962C8B-B14F-4D97-AF65-F5344CB8AC3E}">
        <p14:creationId xmlns:p14="http://schemas.microsoft.com/office/powerpoint/2010/main" val="8843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수치로 보는 에코세대의 오늘</a:t>
            </a:r>
            <a:endParaRPr lang="ko-KR" altLang="en-US" dirty="0">
              <a:solidFill>
                <a:srgbClr val="F9F2E7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658051"/>
          </a:xfrm>
        </p:spPr>
        <p:txBody>
          <a:bodyPr/>
          <a:lstStyle/>
          <a:p>
            <a:r>
              <a:rPr lang="ko-KR" altLang="en-US" sz="3000" b="1" spc="-150" dirty="0">
                <a:solidFill>
                  <a:srgbClr val="7ABC32"/>
                </a:solidFill>
              </a:rPr>
              <a:t>성장기 </a:t>
            </a:r>
            <a:r>
              <a:rPr lang="en-US" altLang="ko-KR" sz="3000" b="1" spc="-150" dirty="0">
                <a:solidFill>
                  <a:srgbClr val="7ABC32"/>
                </a:solidFill>
                <a:latin typeface="+mj-ea"/>
                <a:ea typeface="+mj-ea"/>
              </a:rPr>
              <a:t>1</a:t>
            </a:r>
            <a:r>
              <a:rPr lang="ko-KR" altLang="en-US" sz="3000" b="1" spc="-150" dirty="0">
                <a:solidFill>
                  <a:srgbClr val="7ABC32"/>
                </a:solidFill>
              </a:rPr>
              <a:t>인당 국민총소득</a:t>
            </a: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2903188902"/>
              </p:ext>
            </p:extLst>
          </p:nvPr>
        </p:nvGraphicFramePr>
        <p:xfrm>
          <a:off x="4429124" y="1714488"/>
          <a:ext cx="4535409" cy="467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3030895041"/>
              </p:ext>
            </p:extLst>
          </p:nvPr>
        </p:nvGraphicFramePr>
        <p:xfrm>
          <a:off x="214282" y="1785926"/>
          <a:ext cx="4176464" cy="467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굽은 화살표 15"/>
          <p:cNvSpPr/>
          <p:nvPr/>
        </p:nvSpPr>
        <p:spPr>
          <a:xfrm>
            <a:off x="2051720" y="3789040"/>
            <a:ext cx="1004463" cy="804004"/>
          </a:xfrm>
          <a:prstGeom prst="bentArrow">
            <a:avLst>
              <a:gd name="adj1" fmla="val 11462"/>
              <a:gd name="adj2" fmla="val 20262"/>
              <a:gd name="adj3" fmla="val 20234"/>
              <a:gd name="adj4" fmla="val 748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462A"/>
              </a:solidFill>
            </a:endParaRPr>
          </a:p>
        </p:txBody>
      </p:sp>
      <p:sp>
        <p:nvSpPr>
          <p:cNvPr id="17" name="포인트가 12개인 별 16"/>
          <p:cNvSpPr/>
          <p:nvPr/>
        </p:nvSpPr>
        <p:spPr>
          <a:xfrm rot="20370005">
            <a:off x="1331641" y="3280169"/>
            <a:ext cx="1440160" cy="712943"/>
          </a:xfrm>
          <a:prstGeom prst="star12">
            <a:avLst>
              <a:gd name="adj" fmla="val 32699"/>
            </a:avLst>
          </a:prstGeom>
          <a:solidFill>
            <a:srgbClr val="FF0000">
              <a:alpha val="3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50" dirty="0">
                <a:solidFill>
                  <a:srgbClr val="00462A"/>
                </a:solidFill>
              </a:rPr>
              <a:t>10</a:t>
            </a:r>
            <a:r>
              <a:rPr lang="ko-KR" altLang="en-US" b="1" spc="-150" dirty="0">
                <a:solidFill>
                  <a:srgbClr val="00462A"/>
                </a:solidFill>
              </a:rPr>
              <a:t>배</a:t>
            </a:r>
          </a:p>
        </p:txBody>
      </p:sp>
      <p:sp>
        <p:nvSpPr>
          <p:cNvPr id="18" name="굽은 화살표 17"/>
          <p:cNvSpPr/>
          <p:nvPr/>
        </p:nvSpPr>
        <p:spPr>
          <a:xfrm>
            <a:off x="6553200" y="2982735"/>
            <a:ext cx="753946" cy="577776"/>
          </a:xfrm>
          <a:prstGeom prst="bentArrow">
            <a:avLst>
              <a:gd name="adj1" fmla="val 11462"/>
              <a:gd name="adj2" fmla="val 20262"/>
              <a:gd name="adj3" fmla="val 20234"/>
              <a:gd name="adj4" fmla="val 748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462A"/>
              </a:solidFill>
            </a:endParaRPr>
          </a:p>
        </p:txBody>
      </p:sp>
      <p:sp>
        <p:nvSpPr>
          <p:cNvPr id="19" name="포인트가 12개인 별 18"/>
          <p:cNvSpPr/>
          <p:nvPr/>
        </p:nvSpPr>
        <p:spPr>
          <a:xfrm rot="20370005">
            <a:off x="5733591" y="2452138"/>
            <a:ext cx="1440160" cy="695223"/>
          </a:xfrm>
          <a:prstGeom prst="star12">
            <a:avLst>
              <a:gd name="adj" fmla="val 32699"/>
            </a:avLst>
          </a:prstGeom>
          <a:solidFill>
            <a:srgbClr val="FF0000">
              <a:alpha val="3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50" dirty="0">
                <a:solidFill>
                  <a:srgbClr val="00462A"/>
                </a:solidFill>
              </a:rPr>
              <a:t>1.5</a:t>
            </a:r>
            <a:r>
              <a:rPr lang="ko-KR" altLang="en-US" b="1" spc="-150" dirty="0">
                <a:solidFill>
                  <a:srgbClr val="00462A"/>
                </a:solidFill>
              </a:rPr>
              <a:t>배</a:t>
            </a:r>
          </a:p>
        </p:txBody>
      </p:sp>
    </p:spTree>
    <p:extLst>
      <p:ext uri="{BB962C8B-B14F-4D97-AF65-F5344CB8AC3E}">
        <p14:creationId xmlns:p14="http://schemas.microsoft.com/office/powerpoint/2010/main" val="19124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수치로 보는 에코세대의 오늘</a:t>
            </a:r>
            <a:endParaRPr lang="ko-KR" altLang="en-US" dirty="0">
              <a:solidFill>
                <a:srgbClr val="F9F2E7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658051"/>
          </a:xfrm>
        </p:spPr>
        <p:txBody>
          <a:bodyPr/>
          <a:lstStyle/>
          <a:p>
            <a:r>
              <a:rPr lang="ko-KR" altLang="en-US" sz="3000" b="1" spc="-150" dirty="0">
                <a:solidFill>
                  <a:srgbClr val="7ABC32"/>
                </a:solidFill>
              </a:rPr>
              <a:t>사회진입 시 경제환경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20933" y="1901018"/>
            <a:ext cx="3791353" cy="4296008"/>
            <a:chOff x="420933" y="1901018"/>
            <a:chExt cx="3791353" cy="4296008"/>
          </a:xfrm>
        </p:grpSpPr>
        <p:sp>
          <p:nvSpPr>
            <p:cNvPr id="6" name="직사각형 5"/>
            <p:cNvSpPr/>
            <p:nvPr/>
          </p:nvSpPr>
          <p:spPr>
            <a:xfrm>
              <a:off x="420933" y="2230325"/>
              <a:ext cx="3791353" cy="3966701"/>
            </a:xfrm>
            <a:prstGeom prst="rect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</a:rPr>
                <a:t>취업시점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:  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고도성장 </a:t>
              </a:r>
              <a:r>
                <a:rPr lang="ko-KR" altLang="en-US" sz="2200" spc="-150" dirty="0" err="1">
                  <a:solidFill>
                    <a:srgbClr val="00462A"/>
                  </a:solidFill>
                </a:rPr>
                <a:t>지속기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200" spc="-150" dirty="0">
                  <a:solidFill>
                    <a:srgbClr val="00462A"/>
                  </a:solidFill>
                </a:rPr>
              </a:br>
              <a:r>
                <a:rPr lang="en-US" altLang="ko-KR" sz="1900" spc="-150" dirty="0">
                  <a:solidFill>
                    <a:srgbClr val="00462A"/>
                  </a:solidFill>
                </a:rPr>
                <a:t>(1980</a:t>
              </a:r>
              <a:r>
                <a:rPr lang="ko-KR" altLang="en-US" sz="1900" spc="-150" dirty="0">
                  <a:solidFill>
                    <a:srgbClr val="00462A"/>
                  </a:solidFill>
                </a:rPr>
                <a:t>년대 </a:t>
              </a:r>
              <a:r>
                <a:rPr lang="en-US" altLang="ko-KR" sz="1900" spc="-150" dirty="0">
                  <a:solidFill>
                    <a:srgbClr val="00462A"/>
                  </a:solidFill>
                </a:rPr>
                <a:t>~ 1990</a:t>
              </a:r>
              <a:r>
                <a:rPr lang="ko-KR" altLang="en-US" sz="1900" spc="-150" dirty="0">
                  <a:solidFill>
                    <a:srgbClr val="00462A"/>
                  </a:solidFill>
                </a:rPr>
                <a:t>년대 초반</a:t>
              </a:r>
              <a:r>
                <a:rPr lang="en-US" altLang="ko-KR" sz="1900" spc="-150" dirty="0">
                  <a:solidFill>
                    <a:srgbClr val="00462A"/>
                  </a:solidFill>
                </a:rPr>
                <a:t>)</a:t>
              </a:r>
              <a:br>
                <a:rPr lang="en-US" altLang="ko-KR" sz="1900" spc="-150" dirty="0">
                  <a:solidFill>
                    <a:srgbClr val="00462A"/>
                  </a:solidFill>
                </a:rPr>
              </a:br>
              <a:r>
                <a:rPr lang="en-US" altLang="ko-KR" sz="1000" spc="-150" dirty="0">
                  <a:solidFill>
                    <a:srgbClr val="00462A"/>
                  </a:solidFill>
                </a:rPr>
                <a:t> </a:t>
              </a:r>
              <a:endParaRPr lang="en-US" altLang="ko-KR" sz="1900" spc="-150" dirty="0">
                <a:solidFill>
                  <a:srgbClr val="00462A"/>
                </a:solidFill>
              </a:endParaRPr>
            </a:p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  <a:sym typeface="Wingdings" panose="05000000000000000000" pitchFamily="2" charset="2"/>
                </a:rPr>
                <a:t>모든 학력계층에서 확대</a:t>
              </a:r>
              <a:r>
                <a:rPr lang="en-US" altLang="ko-KR" sz="2200" spc="-150" dirty="0">
                  <a:solidFill>
                    <a:srgbClr val="00462A"/>
                  </a:solidFill>
                  <a:sym typeface="Wingdings" panose="05000000000000000000" pitchFamily="2" charset="2"/>
                </a:rPr>
                <a:t>/</a:t>
              </a:r>
              <a:r>
                <a:rPr lang="ko-KR" altLang="en-US" sz="2200" spc="-150" dirty="0">
                  <a:solidFill>
                    <a:srgbClr val="00462A"/>
                  </a:solidFill>
                  <a:sym typeface="Wingdings" panose="05000000000000000000" pitchFamily="2" charset="2"/>
                </a:rPr>
                <a:t>팽창하는 경제사회적 자원과 일자리 기회의 혜택</a:t>
              </a:r>
              <a:endPara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endParaRPr>
            </a:p>
            <a:p>
              <a:pPr marL="342900" indent="-342900">
                <a:buBlip>
                  <a:blip r:embed="rId2"/>
                </a:buBlip>
              </a:pPr>
              <a:endParaRPr lang="en-US" altLang="ko-KR" sz="1000" spc="-150" dirty="0">
                <a:solidFill>
                  <a:srgbClr val="00462A"/>
                </a:solidFill>
                <a:sym typeface="Wingdings" panose="05000000000000000000" pitchFamily="2" charset="2"/>
              </a:endParaRPr>
            </a:p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  <a:sym typeface="Wingdings" panose="05000000000000000000" pitchFamily="2" charset="2"/>
                </a:rPr>
                <a:t>사회진입 안착</a:t>
              </a:r>
              <a:endParaRPr lang="en-US" altLang="ko-KR" sz="2200" spc="-150" dirty="0">
                <a:solidFill>
                  <a:srgbClr val="00462A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071604" y="1901018"/>
              <a:ext cx="2350866" cy="658613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 err="1">
                  <a:solidFill>
                    <a:srgbClr val="00462A"/>
                  </a:solidFill>
                </a:rPr>
                <a:t>베이비부머</a:t>
              </a:r>
              <a:r>
                <a:rPr lang="ko-KR" altLang="en-US" sz="2400" b="1" spc="-150" dirty="0">
                  <a:solidFill>
                    <a:srgbClr val="00462A"/>
                  </a:solidFill>
                </a:rPr>
                <a:t> 세대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825490" y="1891349"/>
            <a:ext cx="3727143" cy="4296007"/>
            <a:chOff x="4825490" y="1891349"/>
            <a:chExt cx="3727143" cy="4296007"/>
          </a:xfrm>
        </p:grpSpPr>
        <p:sp>
          <p:nvSpPr>
            <p:cNvPr id="8" name="직사각형 7"/>
            <p:cNvSpPr/>
            <p:nvPr/>
          </p:nvSpPr>
          <p:spPr>
            <a:xfrm>
              <a:off x="4825490" y="2220655"/>
              <a:ext cx="3727143" cy="3966701"/>
            </a:xfrm>
            <a:prstGeom prst="rect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/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</a:rPr>
                <a:t>취업시점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: 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저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(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低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)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 성장기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200" spc="-150" dirty="0">
                  <a:solidFill>
                    <a:srgbClr val="00462A"/>
                  </a:solidFill>
                </a:rPr>
              </a:br>
              <a:r>
                <a:rPr lang="en-US" altLang="ko-KR" sz="1900" spc="-150" dirty="0">
                  <a:solidFill>
                    <a:srgbClr val="00462A"/>
                  </a:solidFill>
                </a:rPr>
                <a:t>(2010</a:t>
              </a:r>
              <a:r>
                <a:rPr lang="ko-KR" altLang="en-US" sz="1900" spc="-150" dirty="0">
                  <a:solidFill>
                    <a:srgbClr val="00462A"/>
                  </a:solidFill>
                </a:rPr>
                <a:t>년 </a:t>
              </a:r>
              <a:r>
                <a:rPr lang="en-US" altLang="ko-KR" sz="1900" spc="-150" dirty="0">
                  <a:solidFill>
                    <a:srgbClr val="00462A"/>
                  </a:solidFill>
                </a:rPr>
                <a:t>~ </a:t>
              </a:r>
              <a:r>
                <a:rPr lang="ko-KR" altLang="en-US" sz="1900" spc="-150" dirty="0">
                  <a:solidFill>
                    <a:srgbClr val="00462A"/>
                  </a:solidFill>
                </a:rPr>
                <a:t>현재</a:t>
              </a:r>
              <a:r>
                <a:rPr lang="en-US" altLang="ko-KR" sz="1900" spc="-150" dirty="0">
                  <a:solidFill>
                    <a:srgbClr val="00462A"/>
                  </a:solidFill>
                </a:rPr>
                <a:t>)</a:t>
              </a:r>
              <a:br>
                <a:rPr lang="en-US" altLang="ko-KR" sz="1900" spc="-150" dirty="0">
                  <a:solidFill>
                    <a:srgbClr val="00462A"/>
                  </a:solidFill>
                </a:rPr>
              </a:br>
              <a:r>
                <a:rPr lang="en-US" altLang="ko-KR" sz="1000" spc="-150" dirty="0">
                  <a:solidFill>
                    <a:srgbClr val="00462A"/>
                  </a:solidFill>
                </a:rPr>
                <a:t> </a:t>
              </a:r>
              <a:endParaRPr lang="en-US" altLang="ko-KR" sz="1900" spc="-150" dirty="0">
                <a:solidFill>
                  <a:srgbClr val="00462A"/>
                </a:solidFill>
              </a:endParaRPr>
            </a:p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</a:rPr>
                <a:t>제공되는 일자리 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&lt; 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구직자</a:t>
              </a:r>
              <a:r>
                <a:rPr lang="en-US" altLang="ko-KR" sz="1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1000" spc="-150" dirty="0">
                  <a:solidFill>
                    <a:srgbClr val="00462A"/>
                  </a:solidFill>
                </a:rPr>
              </a:br>
              <a:r>
                <a:rPr lang="en-US" altLang="ko-KR" sz="1000" spc="-150" dirty="0">
                  <a:solidFill>
                    <a:srgbClr val="00462A"/>
                  </a:solidFill>
                </a:rPr>
                <a:t> </a:t>
              </a:r>
            </a:p>
            <a:p>
              <a:pPr marL="342900" indent="-342900">
                <a:buBlip>
                  <a:blip r:embed="rId2"/>
                </a:buBlip>
              </a:pPr>
              <a:r>
                <a:rPr lang="ko-KR" altLang="en-US" sz="2200" spc="-150" dirty="0">
                  <a:solidFill>
                    <a:srgbClr val="00462A"/>
                  </a:solidFill>
                </a:rPr>
                <a:t>구직자와 일자리의 미스매치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(mismatch)</a:t>
              </a:r>
              <a:r>
                <a:rPr lang="en-US" altLang="ko-KR" sz="1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1000" spc="-150" dirty="0">
                  <a:solidFill>
                    <a:srgbClr val="00462A"/>
                  </a:solidFill>
                </a:rPr>
              </a:br>
              <a:r>
                <a:rPr lang="en-US" altLang="ko-KR" sz="1000" spc="-150" dirty="0">
                  <a:solidFill>
                    <a:srgbClr val="00462A"/>
                  </a:solidFill>
                </a:rPr>
                <a:t>  </a:t>
              </a:r>
            </a:p>
            <a:p>
              <a:pPr marL="342900" indent="-342900">
                <a:buBlip>
                  <a:blip r:embed="rId2"/>
                </a:buBlip>
              </a:pPr>
              <a:r>
                <a:rPr lang="en-US" altLang="ko-KR" sz="2200" spc="-150" dirty="0">
                  <a:solidFill>
                    <a:srgbClr val="00462A"/>
                  </a:solidFill>
                </a:rPr>
                <a:t>88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만원 세대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, 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삼포세대</a:t>
              </a:r>
              <a:endParaRPr lang="en-US" altLang="ko-KR" sz="2200" spc="-150" dirty="0">
                <a:solidFill>
                  <a:srgbClr val="00462A"/>
                </a:solidFill>
              </a:endParaRPr>
            </a:p>
            <a:p>
              <a:endParaRPr lang="en-US" altLang="ko-KR" sz="2200" spc="-150" dirty="0">
                <a:solidFill>
                  <a:srgbClr val="00462A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5513629" y="1891349"/>
              <a:ext cx="2350866" cy="658613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>
                  <a:solidFill>
                    <a:srgbClr val="00462A"/>
                  </a:solidFill>
                </a:rPr>
                <a:t>에코세대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8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0D4CCA0-DD73-4CFE-806E-C8CCA876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에코 세대의 현실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9174208-6044-44FD-B4E7-09BA51D5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2B28337-5290-4F3B-A723-99A1FD8A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96069408" descr="EMB00002ef81a28">
            <a:extLst>
              <a:ext uri="{FF2B5EF4-FFF2-40B4-BE49-F238E27FC236}">
                <a16:creationId xmlns="" xmlns:a16="http://schemas.microsoft.com/office/drawing/2014/main" id="{F8938CB7-735A-42E5-AD46-DBFE1B4F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6552"/>
            <a:ext cx="39707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198824384" descr="EMB00002ef81a2b">
            <a:extLst>
              <a:ext uri="{FF2B5EF4-FFF2-40B4-BE49-F238E27FC236}">
                <a16:creationId xmlns="" xmlns:a16="http://schemas.microsoft.com/office/drawing/2014/main" id="{EFBD9AD3-4BE3-4A70-A2B0-EBCD053E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7910"/>
            <a:ext cx="4456533" cy="28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8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2928934"/>
            <a:ext cx="8229600" cy="857232"/>
          </a:xfrm>
          <a:ln w="22225">
            <a:noFill/>
          </a:ln>
        </p:spPr>
        <p:txBody>
          <a:bodyPr>
            <a:normAutofit/>
          </a:bodyPr>
          <a:lstStyle/>
          <a:p>
            <a:r>
              <a:rPr lang="ko-KR" altLang="en-US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에코세대를 바라보는 시선들</a:t>
            </a:r>
          </a:p>
        </p:txBody>
      </p:sp>
    </p:spTree>
    <p:extLst>
      <p:ext uri="{BB962C8B-B14F-4D97-AF65-F5344CB8AC3E}">
        <p14:creationId xmlns:p14="http://schemas.microsoft.com/office/powerpoint/2010/main" val="152264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39552" y="4553875"/>
            <a:ext cx="3639348" cy="1607189"/>
          </a:xfrm>
          <a:prstGeom prst="star8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pc="-150" dirty="0">
                <a:solidFill>
                  <a:srgbClr val="00462A"/>
                </a:solidFill>
              </a:rPr>
              <a:t>문화자본이 </a:t>
            </a:r>
            <a:endParaRPr lang="en-US" altLang="ko-KR" b="1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b="1" spc="-150" dirty="0">
                <a:solidFill>
                  <a:srgbClr val="00462A"/>
                </a:solidFill>
              </a:rPr>
              <a:t>풍부한 세대</a:t>
            </a:r>
          </a:p>
        </p:txBody>
      </p:sp>
      <p:sp>
        <p:nvSpPr>
          <p:cNvPr id="10" name="포인트가 8개인 별 9"/>
          <p:cNvSpPr/>
          <p:nvPr/>
        </p:nvSpPr>
        <p:spPr>
          <a:xfrm>
            <a:off x="5117898" y="4553875"/>
            <a:ext cx="3357586" cy="1500198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pc="-150" dirty="0">
                <a:solidFill>
                  <a:srgbClr val="00462A"/>
                </a:solidFill>
              </a:rPr>
              <a:t>그럼에도 불구하고</a:t>
            </a:r>
            <a:r>
              <a:rPr lang="en-US" altLang="ko-KR" b="1" spc="-150" dirty="0">
                <a:solidFill>
                  <a:srgbClr val="00462A"/>
                </a:solidFill>
              </a:rPr>
              <a:t>/</a:t>
            </a:r>
            <a:br>
              <a:rPr lang="en-US" altLang="ko-KR" b="1" spc="-150" dirty="0">
                <a:solidFill>
                  <a:srgbClr val="00462A"/>
                </a:solidFill>
              </a:rPr>
            </a:br>
            <a:r>
              <a:rPr lang="ko-KR" altLang="en-US" b="1" spc="-150" dirty="0">
                <a:solidFill>
                  <a:srgbClr val="00462A"/>
                </a:solidFill>
              </a:rPr>
              <a:t>그래서 더</a:t>
            </a:r>
            <a:endParaRPr lang="en-US" altLang="ko-KR" b="1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b="1" spc="-150" dirty="0">
                <a:solidFill>
                  <a:srgbClr val="00462A"/>
                </a:solidFill>
              </a:rPr>
              <a:t>불행한 세대</a:t>
            </a:r>
          </a:p>
        </p:txBody>
      </p:sp>
      <p:sp>
        <p:nvSpPr>
          <p:cNvPr id="12" name="오른쪽 화살표 10"/>
          <p:cNvSpPr/>
          <p:nvPr/>
        </p:nvSpPr>
        <p:spPr>
          <a:xfrm>
            <a:off x="539552" y="1897870"/>
            <a:ext cx="7883642" cy="259065"/>
          </a:xfrm>
          <a:prstGeom prst="rightArrow">
            <a:avLst>
              <a:gd name="adj1" fmla="val 50000"/>
              <a:gd name="adj2" fmla="val 86000"/>
            </a:avLst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91787" y="1694443"/>
            <a:ext cx="142846" cy="637531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314703" y="2420744"/>
            <a:ext cx="1049254" cy="461665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rgbClr val="00462A"/>
                </a:solidFill>
                <a:latin typeface="+mj-ea"/>
                <a:ea typeface="+mj-ea"/>
              </a:rPr>
              <a:t>초반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0561" y="2382669"/>
            <a:ext cx="1075073" cy="461665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rgbClr val="00462A"/>
                </a:solidFill>
                <a:latin typeface="+mj-ea"/>
                <a:ea typeface="+mj-ea"/>
              </a:rPr>
              <a:t>중반</a:t>
            </a:r>
          </a:p>
        </p:txBody>
      </p:sp>
      <p:sp>
        <p:nvSpPr>
          <p:cNvPr id="17" name="모서리가 둥근 직사각형 37"/>
          <p:cNvSpPr/>
          <p:nvPr/>
        </p:nvSpPr>
        <p:spPr>
          <a:xfrm>
            <a:off x="178469" y="1596780"/>
            <a:ext cx="1592066" cy="7960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-150" dirty="0">
                <a:solidFill>
                  <a:srgbClr val="00462A"/>
                </a:solidFill>
              </a:rPr>
              <a:t>2000</a:t>
            </a:r>
            <a:r>
              <a:rPr lang="ko-KR" altLang="en-US" sz="2400" b="1" spc="-150" dirty="0">
                <a:solidFill>
                  <a:srgbClr val="00462A"/>
                </a:solidFill>
              </a:rPr>
              <a:t>년대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71831" y="3875480"/>
            <a:ext cx="4630336" cy="437128"/>
            <a:chOff x="1187624" y="4759577"/>
            <a:chExt cx="4599556" cy="385276"/>
          </a:xfrm>
          <a:solidFill>
            <a:srgbClr val="AEE239"/>
          </a:solidFill>
        </p:grpSpPr>
        <p:sp>
          <p:nvSpPr>
            <p:cNvPr id="19" name="오른쪽 화살표 30"/>
            <p:cNvSpPr/>
            <p:nvPr/>
          </p:nvSpPr>
          <p:spPr>
            <a:xfrm>
              <a:off x="1187624" y="4793705"/>
              <a:ext cx="4599556" cy="214268"/>
            </a:xfrm>
            <a:prstGeom prst="rightArrow">
              <a:avLst/>
            </a:prstGeom>
            <a:grpFill/>
            <a:ln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27"/>
            <p:cNvSpPr/>
            <p:nvPr/>
          </p:nvSpPr>
          <p:spPr>
            <a:xfrm>
              <a:off x="2751000" y="4759577"/>
              <a:ext cx="1472803" cy="385276"/>
            </a:xfrm>
            <a:prstGeom prst="roundRect">
              <a:avLst/>
            </a:prstGeom>
            <a:grp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pc="-150" dirty="0">
                  <a:solidFill>
                    <a:srgbClr val="00462A"/>
                  </a:solidFill>
                </a:rPr>
                <a:t>N</a:t>
              </a:r>
              <a:r>
                <a:rPr lang="ko-KR" altLang="en-US" sz="2400" b="1" spc="-150" dirty="0">
                  <a:solidFill>
                    <a:srgbClr val="00462A"/>
                  </a:solidFill>
                </a:rPr>
                <a:t>세대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 flipH="1">
            <a:off x="4969372" y="3183451"/>
            <a:ext cx="131361" cy="1086108"/>
          </a:xfrm>
          <a:prstGeom prst="rect">
            <a:avLst/>
          </a:prstGeom>
          <a:solidFill>
            <a:srgbClr val="AEE239"/>
          </a:solidFill>
          <a:ln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5292080" y="3867116"/>
            <a:ext cx="3086480" cy="454142"/>
            <a:chOff x="6129778" y="4725144"/>
            <a:chExt cx="3145474" cy="454142"/>
          </a:xfrm>
          <a:solidFill>
            <a:srgbClr val="AEE239"/>
          </a:solidFill>
        </p:grpSpPr>
        <p:sp>
          <p:nvSpPr>
            <p:cNvPr id="23" name="오른쪽 화살표 32"/>
            <p:cNvSpPr/>
            <p:nvPr/>
          </p:nvSpPr>
          <p:spPr>
            <a:xfrm>
              <a:off x="6129778" y="4793703"/>
              <a:ext cx="3145474" cy="279083"/>
            </a:xfrm>
            <a:prstGeom prst="rightArrow">
              <a:avLst/>
            </a:prstGeom>
            <a:grpFill/>
            <a:ln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9"/>
            <p:cNvSpPr/>
            <p:nvPr/>
          </p:nvSpPr>
          <p:spPr>
            <a:xfrm>
              <a:off x="6868228" y="4725144"/>
              <a:ext cx="1498867" cy="454142"/>
            </a:xfrm>
            <a:prstGeom prst="roundRect">
              <a:avLst/>
            </a:prstGeom>
            <a:grp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>
                  <a:solidFill>
                    <a:srgbClr val="00462A"/>
                  </a:solidFill>
                </a:rPr>
                <a:t>청년 실업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78469" y="3286428"/>
            <a:ext cx="4599556" cy="385276"/>
            <a:chOff x="1017224" y="4688139"/>
            <a:chExt cx="4599556" cy="385276"/>
          </a:xfrm>
          <a:solidFill>
            <a:srgbClr val="AEE239"/>
          </a:solidFill>
        </p:grpSpPr>
        <p:sp>
          <p:nvSpPr>
            <p:cNvPr id="28" name="오른쪽 화살표 30"/>
            <p:cNvSpPr/>
            <p:nvPr/>
          </p:nvSpPr>
          <p:spPr>
            <a:xfrm>
              <a:off x="1017224" y="4765619"/>
              <a:ext cx="4599556" cy="214268"/>
            </a:xfrm>
            <a:prstGeom prst="rightArrow">
              <a:avLst/>
            </a:prstGeom>
            <a:grpFill/>
            <a:ln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7"/>
            <p:cNvSpPr/>
            <p:nvPr/>
          </p:nvSpPr>
          <p:spPr>
            <a:xfrm>
              <a:off x="1945918" y="4688139"/>
              <a:ext cx="2857520" cy="385276"/>
            </a:xfrm>
            <a:prstGeom prst="roundRect">
              <a:avLst/>
            </a:prstGeom>
            <a:grp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>
                  <a:solidFill>
                    <a:srgbClr val="00462A"/>
                  </a:solidFill>
                </a:rPr>
                <a:t>문화적</a:t>
              </a:r>
              <a:r>
                <a:rPr lang="en-US" altLang="ko-KR" sz="2400" b="1" spc="-150" dirty="0">
                  <a:solidFill>
                    <a:srgbClr val="00462A"/>
                  </a:solidFill>
                </a:rPr>
                <a:t>/</a:t>
              </a:r>
              <a:r>
                <a:rPr lang="ko-KR" altLang="en-US" sz="2400" b="1" spc="-150" dirty="0">
                  <a:solidFill>
                    <a:srgbClr val="00462A"/>
                  </a:solidFill>
                </a:rPr>
                <a:t>행태적 특성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292080" y="3226212"/>
            <a:ext cx="3086480" cy="454142"/>
            <a:chOff x="6129778" y="4725144"/>
            <a:chExt cx="3145474" cy="454142"/>
          </a:xfrm>
          <a:solidFill>
            <a:srgbClr val="AEE239"/>
          </a:solidFill>
        </p:grpSpPr>
        <p:sp>
          <p:nvSpPr>
            <p:cNvPr id="32" name="오른쪽 화살표 32"/>
            <p:cNvSpPr/>
            <p:nvPr/>
          </p:nvSpPr>
          <p:spPr>
            <a:xfrm>
              <a:off x="6129778" y="4793703"/>
              <a:ext cx="3145474" cy="279512"/>
            </a:xfrm>
            <a:prstGeom prst="rightArrow">
              <a:avLst/>
            </a:prstGeom>
            <a:grpFill/>
            <a:ln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모서리가 둥근 직사각형 29"/>
            <p:cNvSpPr/>
            <p:nvPr/>
          </p:nvSpPr>
          <p:spPr>
            <a:xfrm>
              <a:off x="6832708" y="4725144"/>
              <a:ext cx="1808689" cy="454142"/>
            </a:xfrm>
            <a:prstGeom prst="roundRect">
              <a:avLst/>
            </a:prstGeom>
            <a:grp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>
                  <a:solidFill>
                    <a:srgbClr val="00462A"/>
                  </a:solidFill>
                </a:rPr>
                <a:t>사회적 상황</a:t>
              </a:r>
            </a:p>
          </p:txBody>
        </p:sp>
      </p:grpSp>
      <p:sp>
        <p:nvSpPr>
          <p:cNvPr id="34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에코세대를 둘러싼 시선의 변화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969710" y="1676043"/>
            <a:ext cx="142846" cy="637531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6681520" y="2382668"/>
            <a:ext cx="1075073" cy="461665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rgbClr val="00462A"/>
                </a:solidFill>
                <a:latin typeface="+mj-ea"/>
                <a:ea typeface="+mj-ea"/>
              </a:rPr>
              <a:t>후반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7147633" y="1676043"/>
            <a:ext cx="142846" cy="637531"/>
          </a:xfrm>
          <a:prstGeom prst="rect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신문기사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62706"/>
              </p:ext>
            </p:extLst>
          </p:nvPr>
        </p:nvGraphicFramePr>
        <p:xfrm>
          <a:off x="186912" y="1133496"/>
          <a:ext cx="8712968" cy="515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5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25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&lt;</a:t>
                      </a:r>
                      <a:r>
                        <a:rPr lang="ko-KR" altLang="en-US" sz="2500" spc="-150" dirty="0" err="1">
                          <a:solidFill>
                            <a:srgbClr val="00462A"/>
                          </a:solidFill>
                        </a:rPr>
                        <a:t>동아일보</a:t>
                      </a:r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&gt; </a:t>
                      </a:r>
                    </a:p>
                    <a:p>
                      <a:pPr algn="ctr" latinLnBrk="1"/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“IP</a:t>
                      </a:r>
                      <a:r>
                        <a:rPr lang="ko-KR" altLang="en-US" sz="2500" spc="-150" dirty="0">
                          <a:solidFill>
                            <a:srgbClr val="00462A"/>
                          </a:solidFill>
                        </a:rPr>
                        <a:t>세대</a:t>
                      </a:r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” (2008)</a:t>
                      </a:r>
                      <a:endParaRPr lang="ko-KR" altLang="en-US" sz="25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2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&lt;</a:t>
                      </a:r>
                      <a:r>
                        <a:rPr lang="ko-KR" altLang="en-US" sz="2500" spc="-150" dirty="0">
                          <a:solidFill>
                            <a:srgbClr val="00462A"/>
                          </a:solidFill>
                        </a:rPr>
                        <a:t>조선일보</a:t>
                      </a:r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&gt; </a:t>
                      </a:r>
                    </a:p>
                    <a:p>
                      <a:pPr algn="ctr" latinLnBrk="1"/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“20</a:t>
                      </a:r>
                      <a:r>
                        <a:rPr lang="ko-KR" altLang="en-US" sz="2500" spc="-150" dirty="0">
                          <a:solidFill>
                            <a:srgbClr val="00462A"/>
                          </a:solidFill>
                        </a:rPr>
                        <a:t>대를 말하다</a:t>
                      </a:r>
                      <a:r>
                        <a:rPr lang="en-US" altLang="ko-KR" sz="2500" spc="-150" dirty="0">
                          <a:solidFill>
                            <a:srgbClr val="00462A"/>
                          </a:solidFill>
                        </a:rPr>
                        <a:t>” (2015)</a:t>
                      </a:r>
                      <a:endParaRPr lang="ko-KR" altLang="en-US" sz="2500" spc="-150" dirty="0">
                        <a:solidFill>
                          <a:srgbClr val="00462A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23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7552"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dirty="0"/>
                        <a:t>재미와 열정 </a:t>
                      </a:r>
                      <a:r>
                        <a:rPr lang="en-US" altLang="ko-KR" sz="2100" spc="-150" dirty="0"/>
                        <a:t>(Interest &amp; Passion)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dirty="0"/>
                        <a:t>국제적 잠재</a:t>
                      </a:r>
                      <a:r>
                        <a:rPr lang="ko-KR" altLang="en-US" sz="2100" spc="-150" baseline="0" dirty="0"/>
                        <a:t> 역량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(International Potential)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/>
                        <a:t>혁신의 개척자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(Innovative Pathfinder)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/>
                        <a:t>똑똑한 </a:t>
                      </a:r>
                      <a:r>
                        <a:rPr lang="ko-KR" altLang="en-US" sz="2100" spc="-150" baseline="0" dirty="0" err="1"/>
                        <a:t>재테크족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(Intelligent Portfolio)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/>
                        <a:t>만질 수 없는 파워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(Intangible Power)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/>
                        <a:t>상호작용하는 참여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(Interactive Participation)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/>
                        <a:t>즉흥적 인간관계</a:t>
                      </a:r>
                      <a:r>
                        <a:rPr lang="en-US" altLang="ko-KR" sz="2100" spc="-150" baseline="0" dirty="0"/>
                        <a:t/>
                      </a:r>
                      <a:br>
                        <a:rPr lang="en-US" altLang="ko-KR" sz="2100" spc="-150" baseline="0" dirty="0"/>
                      </a:br>
                      <a:r>
                        <a:rPr lang="en-US" altLang="ko-KR" sz="2100" spc="-150" baseline="0" dirty="0"/>
                        <a:t>(Instant Partnership)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100" spc="-150" dirty="0"/>
                        <a:t>10</a:t>
                      </a:r>
                      <a:r>
                        <a:rPr lang="ko-KR" altLang="en-US" sz="2100" spc="-150" dirty="0"/>
                        <a:t>명중 </a:t>
                      </a:r>
                      <a:r>
                        <a:rPr lang="en-US" altLang="ko-KR" sz="2100" spc="-150" dirty="0"/>
                        <a:t>7</a:t>
                      </a:r>
                      <a:r>
                        <a:rPr lang="ko-KR" altLang="en-US" sz="2100" spc="-150" dirty="0"/>
                        <a:t>명 </a:t>
                      </a:r>
                      <a:r>
                        <a:rPr lang="en-US" altLang="ko-KR" sz="2100" spc="-150" dirty="0"/>
                        <a:t>“</a:t>
                      </a:r>
                      <a:r>
                        <a:rPr lang="ko-KR" altLang="en-US" sz="2100" spc="-150" dirty="0"/>
                        <a:t>미래 불안하다</a:t>
                      </a:r>
                      <a:r>
                        <a:rPr lang="en-US" altLang="ko-KR" sz="2100" spc="-150" dirty="0"/>
                        <a:t>”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dirty="0"/>
                        <a:t>너무 높은 취업 장벽 </a:t>
                      </a:r>
                      <a:r>
                        <a:rPr lang="en-US" altLang="ko-KR" sz="2100" spc="-150" dirty="0"/>
                        <a:t>… </a:t>
                      </a:r>
                      <a:r>
                        <a:rPr lang="ko-KR" altLang="en-US" sz="2100" spc="-150" dirty="0"/>
                        <a:t>첫발부터 좌절</a:t>
                      </a:r>
                      <a:endParaRPr lang="en-US" altLang="ko-KR" sz="2100" spc="-150" dirty="0"/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100" spc="-150" dirty="0"/>
                        <a:t>“</a:t>
                      </a:r>
                      <a:r>
                        <a:rPr lang="ko-KR" altLang="en-US" sz="2100" spc="-150" dirty="0"/>
                        <a:t>취업하는데 </a:t>
                      </a:r>
                      <a:r>
                        <a:rPr lang="en-US" altLang="ko-KR" sz="2100" spc="-150" dirty="0"/>
                        <a:t>4,260</a:t>
                      </a:r>
                      <a:r>
                        <a:rPr lang="ko-KR" altLang="en-US" sz="2100" spc="-150" dirty="0"/>
                        <a:t>만원</a:t>
                      </a:r>
                      <a:r>
                        <a:rPr lang="en-US" altLang="ko-KR" sz="2100" spc="-150" dirty="0"/>
                        <a:t>? </a:t>
                      </a:r>
                      <a:r>
                        <a:rPr lang="ko-KR" altLang="en-US" sz="2100" spc="-150" dirty="0"/>
                        <a:t>미친</a:t>
                      </a:r>
                      <a:r>
                        <a:rPr lang="ko-KR" altLang="en-US" sz="2100" spc="-150" baseline="0" dirty="0"/>
                        <a:t> 나라죠</a:t>
                      </a:r>
                      <a:r>
                        <a:rPr lang="en-US" altLang="ko-KR" sz="2100" spc="-150" baseline="0" dirty="0"/>
                        <a:t>!”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100" spc="-150" baseline="0" dirty="0" err="1"/>
                        <a:t>모텔비</a:t>
                      </a:r>
                      <a:r>
                        <a:rPr lang="en-US" altLang="ko-KR" sz="2100" spc="-150" baseline="0" dirty="0"/>
                        <a:t>, </a:t>
                      </a:r>
                      <a:r>
                        <a:rPr lang="ko-KR" altLang="en-US" sz="2100" spc="-150" baseline="0" dirty="0"/>
                        <a:t>식비에</a:t>
                      </a:r>
                      <a:r>
                        <a:rPr lang="en-US" altLang="ko-KR" sz="2100" spc="-150" baseline="0" dirty="0"/>
                        <a:t>…”</a:t>
                      </a:r>
                      <a:r>
                        <a:rPr lang="ko-KR" altLang="en-US" sz="2100" spc="-150" baseline="0" dirty="0"/>
                        <a:t>연애</a:t>
                      </a:r>
                      <a:r>
                        <a:rPr lang="en-US" altLang="ko-KR" sz="2100" spc="-150" baseline="0" dirty="0"/>
                        <a:t>, </a:t>
                      </a:r>
                      <a:r>
                        <a:rPr lang="ko-KR" altLang="en-US" sz="2100" spc="-150" baseline="0" dirty="0"/>
                        <a:t>경제적으로 부담</a:t>
                      </a:r>
                      <a:r>
                        <a:rPr lang="en-US" altLang="ko-KR" sz="2100" spc="-150" baseline="0" dirty="0"/>
                        <a:t>”</a:t>
                      </a:r>
                      <a:r>
                        <a:rPr lang="ko-KR" altLang="en-US" sz="2100" spc="-150" baseline="0" dirty="0"/>
                        <a:t> </a:t>
                      </a:r>
                      <a:r>
                        <a:rPr lang="en-US" altLang="ko-KR" sz="2100" spc="-150" baseline="0" dirty="0"/>
                        <a:t>65%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100" spc="-150" baseline="0" dirty="0"/>
                        <a:t>“</a:t>
                      </a:r>
                      <a:r>
                        <a:rPr lang="ko-KR" altLang="en-US" sz="2100" spc="-150" baseline="0" dirty="0"/>
                        <a:t>결혼 적령기 </a:t>
                      </a:r>
                      <a:r>
                        <a:rPr lang="en-US" altLang="ko-KR" sz="2100" spc="-150" baseline="0" dirty="0"/>
                        <a:t>30-33</a:t>
                      </a:r>
                      <a:r>
                        <a:rPr lang="ko-KR" altLang="en-US" sz="2100" spc="-150" baseline="0" dirty="0"/>
                        <a:t>세</a:t>
                      </a:r>
                      <a:r>
                        <a:rPr lang="en-US" altLang="ko-KR" sz="2100" spc="-150" baseline="0" dirty="0"/>
                        <a:t>, </a:t>
                      </a:r>
                      <a:r>
                        <a:rPr lang="ko-KR" altLang="en-US" sz="2100" spc="-150" baseline="0" dirty="0"/>
                        <a:t>비용은 </a:t>
                      </a:r>
                      <a:r>
                        <a:rPr lang="en-US" altLang="ko-KR" sz="2100" spc="-150" baseline="0" dirty="0"/>
                        <a:t>5000</a:t>
                      </a:r>
                      <a:r>
                        <a:rPr lang="ko-KR" altLang="en-US" sz="2100" spc="-150" baseline="0" dirty="0"/>
                        <a:t>만</a:t>
                      </a:r>
                      <a:r>
                        <a:rPr lang="en-US" altLang="ko-KR" sz="2100" spc="-150" baseline="0" dirty="0"/>
                        <a:t>-1</a:t>
                      </a:r>
                      <a:r>
                        <a:rPr lang="ko-KR" altLang="en-US" sz="2100" spc="-150" baseline="0" dirty="0" err="1"/>
                        <a:t>억원</a:t>
                      </a:r>
                      <a:r>
                        <a:rPr lang="en-US" altLang="ko-KR" sz="2100" spc="-150" baseline="0" dirty="0"/>
                        <a:t>”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100" spc="-150" baseline="0" dirty="0"/>
                        <a:t>“</a:t>
                      </a:r>
                      <a:r>
                        <a:rPr lang="ko-KR" altLang="en-US" sz="2100" spc="-150" baseline="0" dirty="0"/>
                        <a:t>결혼 비용</a:t>
                      </a:r>
                      <a:r>
                        <a:rPr lang="en-US" altLang="ko-KR" sz="2100" spc="-150" baseline="0" dirty="0"/>
                        <a:t>. </a:t>
                      </a:r>
                      <a:r>
                        <a:rPr lang="ko-KR" altLang="en-US" sz="2100" spc="-150" baseline="0" dirty="0"/>
                        <a:t>육아 </a:t>
                      </a:r>
                      <a:r>
                        <a:rPr lang="en-US" altLang="ko-KR" sz="2100" spc="-150" baseline="0" dirty="0"/>
                        <a:t>· </a:t>
                      </a:r>
                      <a:r>
                        <a:rPr lang="ko-KR" altLang="en-US" sz="2100" spc="-150" baseline="0" dirty="0"/>
                        <a:t>가사는 남녀 공동 과제</a:t>
                      </a:r>
                      <a:r>
                        <a:rPr lang="en-US" altLang="ko-KR" sz="2100" spc="-150" baseline="0" dirty="0"/>
                        <a:t>“</a:t>
                      </a: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100" spc="-150" baseline="0" dirty="0"/>
                        <a:t>90%</a:t>
                      </a:r>
                      <a:r>
                        <a:rPr lang="ko-KR" altLang="en-US" sz="2100" spc="-150" baseline="0" dirty="0"/>
                        <a:t>가 재테크 </a:t>
                      </a:r>
                      <a:r>
                        <a:rPr lang="ko-KR" altLang="en-US" sz="2100" spc="-150" baseline="0" dirty="0" err="1"/>
                        <a:t>안하거나</a:t>
                      </a:r>
                      <a:r>
                        <a:rPr lang="ko-KR" altLang="en-US" sz="2100" spc="-150" baseline="0" dirty="0"/>
                        <a:t> </a:t>
                      </a:r>
                      <a:r>
                        <a:rPr lang="ko-KR" altLang="en-US" sz="2100" spc="-150" baseline="0" dirty="0" err="1"/>
                        <a:t>예적금만</a:t>
                      </a:r>
                      <a:r>
                        <a:rPr lang="ko-KR" altLang="en-US" sz="2100" spc="-150" baseline="0" dirty="0"/>
                        <a:t> 납입</a:t>
                      </a:r>
                      <a:endParaRPr lang="ko-KR" altLang="en-US" sz="2100" spc="-15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20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단행본 서적</a:t>
            </a:r>
            <a:endParaRPr lang="ko-KR" altLang="en-US" dirty="0">
              <a:solidFill>
                <a:srgbClr val="F9F2E7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913" y="1553885"/>
            <a:ext cx="81439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spc="-150" dirty="0">
                <a:latin typeface="+mn-lt"/>
                <a:ea typeface="+mj-ea"/>
              </a:rPr>
              <a:t>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’20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대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’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관련 서적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369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권 중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185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권이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‘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자기계발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’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서적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 </a:t>
            </a:r>
            <a:r>
              <a:rPr lang="en-US" altLang="ko-KR" sz="2400" b="1" spc="-150" dirty="0">
                <a:solidFill>
                  <a:srgbClr val="92D050"/>
                </a:solidFill>
                <a:latin typeface="+mn-lt"/>
                <a:ea typeface="+mj-ea"/>
              </a:rPr>
              <a:t/>
            </a:r>
            <a:br>
              <a:rPr lang="en-US" altLang="ko-KR" sz="2400" b="1" spc="-150" dirty="0">
                <a:solidFill>
                  <a:srgbClr val="92D050"/>
                </a:solidFill>
                <a:latin typeface="+mn-lt"/>
                <a:ea typeface="+mj-ea"/>
              </a:rPr>
            </a:br>
            <a:endParaRPr lang="en-US" altLang="ko-KR" sz="2400" b="1" spc="-150" dirty="0">
              <a:solidFill>
                <a:srgbClr val="92D050"/>
              </a:solidFill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나만의 무대를 세워라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공부에 미쳐라</a:t>
            </a:r>
            <a:r>
              <a:rPr lang="en-US" altLang="ko-KR" sz="2000" spc="-150" dirty="0">
                <a:latin typeface="+mn-lt"/>
                <a:ea typeface="+mj-ea"/>
              </a:rPr>
              <a:t>: </a:t>
            </a:r>
            <a:r>
              <a:rPr lang="ko-KR" altLang="en-US" sz="2000" spc="-150" dirty="0">
                <a:latin typeface="+mn-lt"/>
                <a:ea typeface="+mj-ea"/>
              </a:rPr>
              <a:t>부와 성공에 직결되는 </a:t>
            </a:r>
            <a:r>
              <a:rPr lang="ko-KR" altLang="en-US" sz="2000" spc="-150" dirty="0" err="1">
                <a:latin typeface="+mn-lt"/>
                <a:ea typeface="+mj-ea"/>
              </a:rPr>
              <a:t>공부법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자기계발에 미쳐라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</a:t>
            </a:r>
            <a:r>
              <a:rPr lang="ko-KR" altLang="en-US" sz="2000" spc="-150" dirty="0" err="1">
                <a:latin typeface="+mn-lt"/>
                <a:ea typeface="+mj-ea"/>
              </a:rPr>
              <a:t>컨셉력에</a:t>
            </a:r>
            <a:r>
              <a:rPr lang="ko-KR" altLang="en-US" sz="2000" spc="-150" dirty="0">
                <a:latin typeface="+mn-lt"/>
                <a:ea typeface="+mj-ea"/>
              </a:rPr>
              <a:t> 목숨 걸어라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자신의 재능을 깨워라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3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20</a:t>
            </a:r>
            <a:r>
              <a:rPr lang="ko-KR" altLang="en-US" sz="2000" spc="-150" dirty="0">
                <a:latin typeface="+mn-lt"/>
                <a:ea typeface="+mj-ea"/>
              </a:rPr>
              <a:t>대 여성이 성공하고 행복할 수 있는 </a:t>
            </a:r>
            <a:r>
              <a:rPr lang="en-US" altLang="ko-KR" sz="2000" spc="-150" dirty="0">
                <a:latin typeface="+mn-lt"/>
                <a:ea typeface="+mj-ea"/>
              </a:rPr>
              <a:t>7</a:t>
            </a:r>
            <a:r>
              <a:rPr lang="ko-KR" altLang="en-US" sz="2000" spc="-150" dirty="0">
                <a:latin typeface="+mn-lt"/>
                <a:ea typeface="+mj-ea"/>
              </a:rPr>
              <a:t>가지 좋은 습관</a:t>
            </a:r>
            <a:endParaRPr lang="en-US" altLang="ko-KR" sz="2000" spc="-150" dirty="0">
              <a:latin typeface="+mn-lt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0" y="5072074"/>
            <a:ext cx="7858180" cy="1225868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>
                <a:latin typeface="+mn-ea"/>
                <a:ea typeface="+mn-ea"/>
              </a:rPr>
              <a:t>‘</a:t>
            </a:r>
            <a:r>
              <a:rPr lang="ko-KR" altLang="en-US" sz="2200" b="1" spc="-150" dirty="0">
                <a:latin typeface="+mn-ea"/>
                <a:ea typeface="+mn-ea"/>
              </a:rPr>
              <a:t>자신만의 꿈</a:t>
            </a:r>
            <a:r>
              <a:rPr lang="en-US" altLang="ko-KR" sz="2200" b="1" spc="-150" dirty="0">
                <a:latin typeface="+mn-ea"/>
                <a:ea typeface="+mn-ea"/>
              </a:rPr>
              <a:t>’</a:t>
            </a:r>
            <a:r>
              <a:rPr lang="ko-KR" altLang="en-US" sz="2200" b="1" spc="-150" dirty="0">
                <a:latin typeface="+mn-ea"/>
                <a:ea typeface="+mn-ea"/>
              </a:rPr>
              <a:t>을 가지고 </a:t>
            </a:r>
            <a:r>
              <a:rPr lang="en-US" altLang="ko-KR" sz="2200" b="1" spc="-150" dirty="0">
                <a:latin typeface="+mn-ea"/>
                <a:ea typeface="+mn-ea"/>
              </a:rPr>
              <a:t>‘</a:t>
            </a:r>
            <a:r>
              <a:rPr lang="ko-KR" altLang="en-US" sz="2200" b="1" spc="-150" dirty="0">
                <a:latin typeface="+mn-ea"/>
                <a:ea typeface="+mn-ea"/>
              </a:rPr>
              <a:t>글로벌</a:t>
            </a:r>
            <a:r>
              <a:rPr lang="en-US" altLang="ko-KR" sz="2200" b="1" spc="-150" dirty="0">
                <a:latin typeface="+mn-ea"/>
                <a:ea typeface="+mn-ea"/>
              </a:rPr>
              <a:t> </a:t>
            </a:r>
            <a:r>
              <a:rPr lang="ko-KR" altLang="en-US" sz="2200" b="1" spc="-150" dirty="0">
                <a:latin typeface="+mn-ea"/>
                <a:ea typeface="+mn-ea"/>
              </a:rPr>
              <a:t>무대</a:t>
            </a:r>
            <a:r>
              <a:rPr lang="en-US" altLang="ko-KR" sz="2200" b="1" spc="-150" dirty="0">
                <a:latin typeface="+mn-ea"/>
                <a:ea typeface="+mn-ea"/>
              </a:rPr>
              <a:t>’</a:t>
            </a:r>
            <a:r>
              <a:rPr lang="ko-KR" altLang="en-US" sz="2200" b="1" spc="-150" dirty="0">
                <a:latin typeface="+mn-ea"/>
                <a:ea typeface="+mn-ea"/>
              </a:rPr>
              <a:t>에 서서 </a:t>
            </a:r>
            <a:endParaRPr lang="en-US" altLang="ko-KR" sz="22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200" b="1" spc="-150" dirty="0">
                <a:latin typeface="+mn-ea"/>
                <a:ea typeface="+mn-ea"/>
              </a:rPr>
              <a:t>사회적 </a:t>
            </a:r>
            <a:r>
              <a:rPr lang="en-US" altLang="ko-KR" sz="2200" b="1" spc="-150" dirty="0">
                <a:latin typeface="+mn-ea"/>
                <a:ea typeface="+mn-ea"/>
              </a:rPr>
              <a:t>‘</a:t>
            </a:r>
            <a:r>
              <a:rPr lang="ko-KR" altLang="en-US" sz="2200" b="1" spc="-150" dirty="0">
                <a:latin typeface="+mn-ea"/>
                <a:ea typeface="+mn-ea"/>
              </a:rPr>
              <a:t>성공과 부</a:t>
            </a:r>
            <a:r>
              <a:rPr lang="en-US" altLang="ko-KR" sz="2200" b="1" spc="-150" dirty="0">
                <a:latin typeface="+mn-ea"/>
                <a:ea typeface="+mn-ea"/>
              </a:rPr>
              <a:t>’</a:t>
            </a:r>
            <a:r>
              <a:rPr lang="ko-KR" altLang="en-US" sz="2200" b="1" spc="-150" dirty="0">
                <a:latin typeface="+mn-ea"/>
                <a:ea typeface="+mn-ea"/>
              </a:rPr>
              <a:t>를 성취하기 위해 공부에 매진하고 </a:t>
            </a:r>
            <a:endParaRPr lang="en-US" altLang="ko-KR" sz="22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200" b="1" spc="-150" dirty="0">
                <a:latin typeface="+mn-ea"/>
                <a:ea typeface="+mn-ea"/>
              </a:rPr>
              <a:t>스스로를 끊임없이 계발해야 하는 세대</a:t>
            </a:r>
          </a:p>
        </p:txBody>
      </p:sp>
      <p:sp>
        <p:nvSpPr>
          <p:cNvPr id="28" name="아래쪽 화살표 27"/>
          <p:cNvSpPr/>
          <p:nvPr/>
        </p:nvSpPr>
        <p:spPr>
          <a:xfrm>
            <a:off x="4068514" y="4353555"/>
            <a:ext cx="864096" cy="5876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1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-150" dirty="0">
                <a:solidFill>
                  <a:srgbClr val="F9F2E7"/>
                </a:solidFill>
                <a:latin typeface="+mn-ea"/>
              </a:rPr>
              <a:t>에코세대</a:t>
            </a:r>
            <a:r>
              <a:rPr lang="en-US" altLang="ko-KR" b="1" spc="-150" dirty="0">
                <a:solidFill>
                  <a:srgbClr val="F9F2E7"/>
                </a:solidFill>
                <a:latin typeface="+mn-ea"/>
              </a:rPr>
              <a:t>’</a:t>
            </a:r>
            <a:r>
              <a:rPr lang="ko-KR" altLang="en-US" b="1" spc="-150" dirty="0">
                <a:solidFill>
                  <a:srgbClr val="F9F2E7"/>
                </a:solidFill>
                <a:latin typeface="+mn-ea"/>
              </a:rPr>
              <a:t>에 대한 사회학적 이해</a:t>
            </a:r>
            <a:endParaRPr lang="ko-KR" altLang="en-US" b="1" spc="-150" dirty="0">
              <a:solidFill>
                <a:srgbClr val="F9F2E7"/>
              </a:solidFill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2667307" y="1330790"/>
            <a:ext cx="3751816" cy="631786"/>
          </a:xfrm>
          <a:prstGeom prst="roundRect">
            <a:avLst/>
          </a:prstGeom>
          <a:solidFill>
            <a:srgbClr val="AEE2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세대란 무엇인가</a:t>
            </a:r>
            <a:r>
              <a: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800" spc="-150" dirty="0">
              <a:solidFill>
                <a:srgbClr val="00462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058939" y="2152751"/>
            <a:ext cx="4968552" cy="631786"/>
          </a:xfrm>
          <a:prstGeom prst="roundRect">
            <a:avLst/>
          </a:prstGeom>
          <a:solidFill>
            <a:srgbClr val="AEE2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에코세대는 누구인가</a:t>
            </a:r>
            <a:r>
              <a: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656802" y="2974712"/>
            <a:ext cx="5772826" cy="684314"/>
          </a:xfrm>
          <a:prstGeom prst="roundRect">
            <a:avLst/>
          </a:prstGeom>
          <a:solidFill>
            <a:srgbClr val="AEE2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에코세대의 삶의 궤적</a:t>
            </a:r>
            <a:endParaRPr lang="en-US" altLang="ko-KR" sz="2800" spc="-150" dirty="0">
              <a:solidFill>
                <a:srgbClr val="00462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260758" y="3849201"/>
            <a:ext cx="6564914" cy="674150"/>
          </a:xfrm>
          <a:prstGeom prst="roundRect">
            <a:avLst/>
          </a:prstGeom>
          <a:solidFill>
            <a:srgbClr val="AEE2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에코세대를 바라보는 시선들</a:t>
            </a:r>
            <a:endParaRPr lang="en-US" altLang="ko-KR" sz="2800" spc="-150" dirty="0">
              <a:solidFill>
                <a:srgbClr val="00462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45115" y="4713526"/>
            <a:ext cx="7196201" cy="664446"/>
          </a:xfrm>
          <a:prstGeom prst="roundRect">
            <a:avLst/>
          </a:prstGeom>
          <a:solidFill>
            <a:srgbClr val="AEE23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에코세대의 특징</a:t>
            </a:r>
            <a:endParaRPr lang="en-US" altLang="ko-KR" sz="2800" spc="-150" dirty="0">
              <a:solidFill>
                <a:srgbClr val="00462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90787" y="5568147"/>
            <a:ext cx="7704856" cy="658051"/>
          </a:xfrm>
          <a:prstGeom prst="roundRect">
            <a:avLst/>
          </a:prstGeom>
          <a:solidFill>
            <a:srgbClr val="AEE23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맺으며</a:t>
            </a:r>
            <a:endParaRPr lang="en-US" altLang="ko-KR" sz="2800" spc="-150" dirty="0">
              <a:solidFill>
                <a:srgbClr val="00462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6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단행본 서적</a:t>
            </a:r>
            <a:endParaRPr lang="ko-KR" altLang="en-US" dirty="0">
              <a:solidFill>
                <a:srgbClr val="F9F2E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092" y="1553885"/>
            <a:ext cx="87154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spc="-150" dirty="0">
                <a:latin typeface="+mn-lt"/>
                <a:ea typeface="+mj-ea"/>
              </a:rPr>
              <a:t>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청년세대가 처한 어려운 현실을 분석한 서적들</a:t>
            </a:r>
            <a:r>
              <a:rPr lang="en-US" altLang="ko-KR" sz="2400" b="1" spc="-150" dirty="0">
                <a:solidFill>
                  <a:srgbClr val="92D050"/>
                </a:solidFill>
                <a:latin typeface="+mn-lt"/>
                <a:ea typeface="+mj-ea"/>
              </a:rPr>
              <a:t/>
            </a:r>
            <a:br>
              <a:rPr lang="en-US" altLang="ko-KR" sz="2400" b="1" spc="-150" dirty="0">
                <a:solidFill>
                  <a:srgbClr val="92D050"/>
                </a:solidFill>
                <a:latin typeface="+mn-lt"/>
                <a:ea typeface="+mj-ea"/>
              </a:rPr>
            </a:br>
            <a:endParaRPr lang="en-US" altLang="ko-KR" sz="2400" b="1" spc="-150" dirty="0">
              <a:solidFill>
                <a:srgbClr val="92D050"/>
              </a:solidFill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88</a:t>
            </a:r>
            <a:r>
              <a:rPr lang="ko-KR" altLang="en-US" sz="2000" spc="-150" dirty="0">
                <a:latin typeface="+mn-lt"/>
                <a:ea typeface="+mj-ea"/>
              </a:rPr>
              <a:t>만원 세대</a:t>
            </a:r>
            <a:r>
              <a:rPr lang="en-US" altLang="ko-KR" sz="2000" spc="-150" dirty="0">
                <a:latin typeface="+mn-lt"/>
                <a:ea typeface="+mj-ea"/>
              </a:rPr>
              <a:t>: </a:t>
            </a:r>
            <a:r>
              <a:rPr lang="ko-KR" altLang="en-US" sz="2000" spc="-150" dirty="0">
                <a:latin typeface="+mn-lt"/>
                <a:ea typeface="+mj-ea"/>
              </a:rPr>
              <a:t>절망의 세대에 쓰는 희망의 경제학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</a:t>
            </a:r>
            <a:r>
              <a:rPr lang="ko-KR" altLang="en-US" sz="2000" spc="-150" dirty="0">
                <a:latin typeface="+mn-lt"/>
                <a:ea typeface="+mj-ea"/>
              </a:rPr>
              <a:t>대한민국 </a:t>
            </a:r>
            <a:r>
              <a:rPr lang="en-US" altLang="ko-KR" sz="2000" spc="-150" dirty="0">
                <a:latin typeface="+mn-lt"/>
                <a:ea typeface="+mj-ea"/>
              </a:rPr>
              <a:t>20</a:t>
            </a:r>
            <a:r>
              <a:rPr lang="ko-KR" altLang="en-US" sz="2000" spc="-150" dirty="0">
                <a:latin typeface="+mn-lt"/>
                <a:ea typeface="+mj-ea"/>
              </a:rPr>
              <a:t>대 절망의 트라이앵글을 넘어</a:t>
            </a:r>
            <a:r>
              <a:rPr lang="en-US" altLang="ko-KR" sz="2000" spc="-150" dirty="0">
                <a:latin typeface="+mn-lt"/>
                <a:ea typeface="+mj-ea"/>
              </a:rPr>
              <a:t>: 88</a:t>
            </a:r>
            <a:r>
              <a:rPr lang="ko-KR" altLang="en-US" sz="2000" spc="-150" dirty="0">
                <a:latin typeface="+mn-lt"/>
                <a:ea typeface="+mj-ea"/>
              </a:rPr>
              <a:t>만원 세대의 희망 찾기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ko-KR" altLang="en-US" sz="2000" spc="-150" dirty="0">
                <a:latin typeface="+mn-lt"/>
                <a:ea typeface="+mj-ea"/>
              </a:rPr>
              <a:t> 연애</a:t>
            </a:r>
            <a:r>
              <a:rPr lang="en-US" altLang="ko-KR" sz="2000" spc="-150" dirty="0">
                <a:latin typeface="+mn-lt"/>
                <a:ea typeface="+mj-ea"/>
              </a:rPr>
              <a:t>, </a:t>
            </a:r>
            <a:r>
              <a:rPr lang="ko-KR" altLang="en-US" sz="2000" spc="-150" dirty="0">
                <a:latin typeface="+mn-lt"/>
                <a:ea typeface="+mj-ea"/>
              </a:rPr>
              <a:t>결혼</a:t>
            </a:r>
            <a:r>
              <a:rPr lang="en-US" altLang="ko-KR" sz="2000" spc="-150" dirty="0">
                <a:latin typeface="+mn-lt"/>
                <a:ea typeface="+mj-ea"/>
              </a:rPr>
              <a:t>, </a:t>
            </a:r>
            <a:r>
              <a:rPr lang="ko-KR" altLang="en-US" sz="2000" spc="-150" dirty="0">
                <a:latin typeface="+mn-lt"/>
                <a:ea typeface="+mj-ea"/>
              </a:rPr>
              <a:t>출산을 포기한 삼포세대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</a:t>
            </a:r>
            <a:r>
              <a:rPr lang="ko-KR" altLang="en-US" sz="2000" spc="-150" dirty="0">
                <a:latin typeface="+mn-lt"/>
                <a:ea typeface="+mj-ea"/>
              </a:rPr>
              <a:t>결혼불능세대</a:t>
            </a:r>
            <a:r>
              <a:rPr lang="en-US" altLang="ko-KR" sz="2000" spc="-150" dirty="0">
                <a:latin typeface="+mn-lt"/>
                <a:ea typeface="+mj-ea"/>
              </a:rPr>
              <a:t>: </a:t>
            </a:r>
            <a:r>
              <a:rPr lang="ko-KR" altLang="en-US" sz="2000" spc="-150" dirty="0">
                <a:latin typeface="+mn-lt"/>
                <a:ea typeface="+mj-ea"/>
              </a:rPr>
              <a:t>투표하고</a:t>
            </a:r>
            <a:r>
              <a:rPr lang="en-US" altLang="ko-KR" sz="2000" spc="-150" dirty="0">
                <a:latin typeface="+mn-lt"/>
                <a:ea typeface="+mj-ea"/>
              </a:rPr>
              <a:t>, </a:t>
            </a:r>
            <a:r>
              <a:rPr lang="ko-KR" altLang="en-US" sz="2000" spc="-150" dirty="0">
                <a:latin typeface="+mn-lt"/>
                <a:ea typeface="+mj-ea"/>
              </a:rPr>
              <a:t>연애하고</a:t>
            </a:r>
            <a:r>
              <a:rPr lang="en-US" altLang="ko-KR" sz="2000" spc="-150" dirty="0">
                <a:latin typeface="+mn-lt"/>
                <a:ea typeface="+mj-ea"/>
              </a:rPr>
              <a:t>, </a:t>
            </a:r>
            <a:r>
              <a:rPr lang="ko-KR" altLang="en-US" sz="2000" spc="-150" dirty="0">
                <a:latin typeface="+mn-lt"/>
                <a:ea typeface="+mj-ea"/>
              </a:rPr>
              <a:t>결혼하라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</a:t>
            </a:r>
            <a:r>
              <a:rPr lang="ko-KR" altLang="en-US" sz="2000" spc="-150" dirty="0">
                <a:latin typeface="+mn-lt"/>
                <a:ea typeface="+mj-ea"/>
              </a:rPr>
              <a:t>자기만의 방</a:t>
            </a:r>
            <a:r>
              <a:rPr lang="en-US" altLang="ko-KR" sz="2000" spc="-150" dirty="0">
                <a:latin typeface="+mn-lt"/>
                <a:ea typeface="+mj-ea"/>
              </a:rPr>
              <a:t>: </a:t>
            </a:r>
            <a:r>
              <a:rPr lang="ko-KR" altLang="en-US" sz="2000" spc="-150" dirty="0">
                <a:latin typeface="+mn-lt"/>
                <a:ea typeface="+mj-ea"/>
              </a:rPr>
              <a:t>고시원으로 보는 청년 세대와 주거의 사회학</a:t>
            </a:r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  <a:ea typeface="+mj-ea"/>
              </a:rPr>
              <a:t> </a:t>
            </a:r>
            <a:r>
              <a:rPr lang="ko-KR" altLang="en-US" sz="2000" spc="-150" dirty="0">
                <a:latin typeface="+mn-lt"/>
                <a:ea typeface="+mj-ea"/>
              </a:rPr>
              <a:t>우리는 차별에 찬성합니다</a:t>
            </a:r>
            <a:r>
              <a:rPr lang="en-US" altLang="ko-KR" sz="2000" spc="-150" dirty="0">
                <a:latin typeface="+mn-lt"/>
                <a:ea typeface="+mj-ea"/>
              </a:rPr>
              <a:t>: </a:t>
            </a:r>
            <a:r>
              <a:rPr lang="ko-KR" altLang="en-US" sz="2000" spc="-150" dirty="0">
                <a:latin typeface="+mn-lt"/>
                <a:ea typeface="+mj-ea"/>
              </a:rPr>
              <a:t>괴물이 된 </a:t>
            </a:r>
            <a:r>
              <a:rPr lang="ko-KR" altLang="en-US" sz="2000" spc="-150" dirty="0" err="1">
                <a:latin typeface="+mn-lt"/>
                <a:ea typeface="+mj-ea"/>
              </a:rPr>
              <a:t>이십대의</a:t>
            </a:r>
            <a:r>
              <a:rPr lang="ko-KR" altLang="en-US" sz="2000" spc="-150" dirty="0">
                <a:latin typeface="+mn-lt"/>
                <a:ea typeface="+mj-ea"/>
              </a:rPr>
              <a:t> 자화상</a:t>
            </a:r>
            <a:endParaRPr lang="en-US" altLang="ko-KR" sz="2000" spc="-150" dirty="0">
              <a:latin typeface="+mn-lt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69991"/>
            <a:ext cx="7858180" cy="851297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spc="-150" dirty="0">
                <a:latin typeface="+mn-ea"/>
                <a:ea typeface="+mn-ea"/>
              </a:rPr>
              <a:t>가지고 있는 능력과 끊임 없는 노력에도 불구하고</a:t>
            </a:r>
            <a:endParaRPr lang="en-US" altLang="ko-KR" sz="22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200" b="1" spc="-150" dirty="0">
                <a:latin typeface="+mn-ea"/>
                <a:ea typeface="+mn-ea"/>
              </a:rPr>
              <a:t>현실적 어려움으로 인해 좌절하고 있는 세대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4071934" y="4425563"/>
            <a:ext cx="864096" cy="5876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0D4CCA0-DD73-4CFE-806E-C8CCA876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에코 세대의 현실을 다룬 서적들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9174208-6044-44FD-B4E7-09BA51D5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2B28337-5290-4F3B-A723-99A1FD8A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_x198824944" descr="EMB00002ef81a81">
            <a:extLst>
              <a:ext uri="{FF2B5EF4-FFF2-40B4-BE49-F238E27FC236}">
                <a16:creationId xmlns="" xmlns:a16="http://schemas.microsoft.com/office/drawing/2014/main" id="{DC59B7E7-06DA-4387-BF7A-92F3DE08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2" y="1888417"/>
            <a:ext cx="2228098" cy="34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52742312" descr="EMB00002ef81a82">
            <a:extLst>
              <a:ext uri="{FF2B5EF4-FFF2-40B4-BE49-F238E27FC236}">
                <a16:creationId xmlns="" xmlns:a16="http://schemas.microsoft.com/office/drawing/2014/main" id="{6F7DA38B-2348-4405-B3EB-0699A793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" y="1888417"/>
            <a:ext cx="2287063" cy="34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252741512" descr="EMB00002ef81a83">
            <a:extLst>
              <a:ext uri="{FF2B5EF4-FFF2-40B4-BE49-F238E27FC236}">
                <a16:creationId xmlns="" xmlns:a16="http://schemas.microsoft.com/office/drawing/2014/main" id="{3DF5730D-E8E6-4D76-971E-7C4D6666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46" y="1974065"/>
            <a:ext cx="2206866" cy="33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252740392" descr="EMB00002ef81a84">
            <a:extLst>
              <a:ext uri="{FF2B5EF4-FFF2-40B4-BE49-F238E27FC236}">
                <a16:creationId xmlns="" xmlns:a16="http://schemas.microsoft.com/office/drawing/2014/main" id="{C23B73AC-DCAD-401F-81C8-28883174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5" y="1989992"/>
            <a:ext cx="2295202" cy="33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2D5BB01-DDF1-442E-8956-71E473C1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85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0D4CCA0-DD73-4CFE-806E-C8CCA876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경제 관련 세대 간 갈등을 그린 서적들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9174208-6044-44FD-B4E7-09BA51D5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2B28337-5290-4F3B-A723-99A1FD8A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2D5BB01-DDF1-442E-8956-71E473C1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8824464" descr="EMB00002ef81a87">
            <a:extLst>
              <a:ext uri="{FF2B5EF4-FFF2-40B4-BE49-F238E27FC236}">
                <a16:creationId xmlns="" xmlns:a16="http://schemas.microsoft.com/office/drawing/2014/main" id="{C64C8994-E7DE-4316-8685-46BB573F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6713"/>
            <a:ext cx="2615788" cy="34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253231504" descr="EMB00002ef81a8a">
            <a:extLst>
              <a:ext uri="{FF2B5EF4-FFF2-40B4-BE49-F238E27FC236}">
                <a16:creationId xmlns="" xmlns:a16="http://schemas.microsoft.com/office/drawing/2014/main" id="{70B9B4AA-6245-428F-B948-B0A47C214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3414"/>
          <a:stretch/>
        </p:blipFill>
        <p:spPr bwMode="auto">
          <a:xfrm>
            <a:off x="4928677" y="1753760"/>
            <a:ext cx="2907383" cy="36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학술연구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092" y="1571725"/>
            <a:ext cx="8715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spc="-150" dirty="0">
                <a:latin typeface="+mn-lt"/>
                <a:ea typeface="+mj-ea"/>
              </a:rPr>
              <a:t>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2000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년대 초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-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중반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: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에코세대의 사회문화적 특성</a:t>
            </a:r>
            <a:r>
              <a:rPr lang="en-US" altLang="ko-KR" sz="2400" spc="-150" dirty="0">
                <a:solidFill>
                  <a:srgbClr val="7ABC32"/>
                </a:solidFill>
                <a:latin typeface="+mn-lt"/>
                <a:ea typeface="+mj-ea"/>
              </a:rPr>
              <a:t/>
            </a:r>
            <a:br>
              <a:rPr lang="en-US" altLang="ko-KR" sz="2400" spc="-150" dirty="0">
                <a:solidFill>
                  <a:srgbClr val="7ABC32"/>
                </a:solidFill>
                <a:latin typeface="+mn-lt"/>
                <a:ea typeface="+mj-ea"/>
              </a:rPr>
            </a:br>
            <a:endParaRPr lang="en-US" altLang="ko-KR" sz="2400" spc="-150" dirty="0">
              <a:solidFill>
                <a:srgbClr val="7ABC32"/>
              </a:solidFill>
              <a:latin typeface="+mn-lt"/>
              <a:ea typeface="+mj-ea"/>
            </a:endParaRPr>
          </a:p>
          <a:p>
            <a:pPr algn="ctr"/>
            <a:r>
              <a:rPr lang="en-US" altLang="ko-KR" sz="2000" spc="-150" dirty="0">
                <a:latin typeface="+mn-ea"/>
                <a:ea typeface="+mn-ea"/>
              </a:rPr>
              <a:t>“</a:t>
            </a:r>
            <a:r>
              <a:rPr lang="ko-KR" altLang="en-US" sz="2000" b="1" spc="-150" dirty="0">
                <a:latin typeface="+mn-ea"/>
                <a:ea typeface="+mn-ea"/>
              </a:rPr>
              <a:t>독특한 라이프스타일과 소비패턴을 분석하거나</a:t>
            </a:r>
            <a:r>
              <a:rPr lang="en-US" altLang="ko-KR" sz="2000" b="1" spc="-150" dirty="0">
                <a:latin typeface="+mn-ea"/>
                <a:ea typeface="+mn-ea"/>
              </a:rPr>
              <a:t>,</a:t>
            </a:r>
          </a:p>
          <a:p>
            <a:pPr algn="ctr"/>
            <a:r>
              <a:rPr lang="ko-KR" altLang="en-US" sz="2000" b="1" spc="-150" dirty="0">
                <a:latin typeface="+mn-ea"/>
                <a:ea typeface="+mn-ea"/>
              </a:rPr>
              <a:t>군대</a:t>
            </a:r>
            <a:r>
              <a:rPr lang="en-US" altLang="ko-KR" sz="2000" b="1" spc="-150" dirty="0">
                <a:latin typeface="+mn-ea"/>
                <a:ea typeface="+mn-ea"/>
              </a:rPr>
              <a:t>, </a:t>
            </a:r>
            <a:r>
              <a:rPr lang="ko-KR" altLang="en-US" sz="2000" b="1" spc="-150" dirty="0">
                <a:latin typeface="+mn-ea"/>
                <a:ea typeface="+mn-ea"/>
              </a:rPr>
              <a:t>교회</a:t>
            </a:r>
            <a:r>
              <a:rPr lang="en-US" altLang="ko-KR" sz="2000" b="1" spc="-150" dirty="0">
                <a:latin typeface="+mn-ea"/>
                <a:ea typeface="+mn-ea"/>
              </a:rPr>
              <a:t>, </a:t>
            </a:r>
            <a:r>
              <a:rPr lang="ko-KR" altLang="en-US" sz="2000" b="1" spc="-150" dirty="0">
                <a:latin typeface="+mn-ea"/>
                <a:ea typeface="+mn-ea"/>
              </a:rPr>
              <a:t>직장 내에서 이들을 어떻게 이해하고 </a:t>
            </a:r>
            <a:endParaRPr lang="en-US" altLang="ko-KR" sz="20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000" b="1" spc="-150" dirty="0">
                <a:latin typeface="+mn-ea"/>
                <a:ea typeface="+mn-ea"/>
              </a:rPr>
              <a:t>수용할 것인가에 대해 연구</a:t>
            </a:r>
            <a:r>
              <a:rPr lang="en-US" altLang="ko-KR" sz="2000" b="1" spc="-150" dirty="0">
                <a:latin typeface="+mn-ea"/>
                <a:ea typeface="+mn-ea"/>
              </a:rPr>
              <a:t>”</a:t>
            </a:r>
            <a:endParaRPr lang="en-US" altLang="ko-KR" sz="2000" spc="-15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v"/>
            </a:pPr>
            <a:endParaRPr lang="en-US" altLang="ko-KR" sz="24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N</a:t>
            </a:r>
            <a:r>
              <a:rPr lang="ko-KR" altLang="en-US" sz="2000" spc="-150" dirty="0">
                <a:latin typeface="+mn-lt"/>
              </a:rPr>
              <a:t>세대의 라이프스타일에 따른 온라인 쇼핑몰 선택과 </a:t>
            </a:r>
            <a:r>
              <a:rPr lang="ko-KR" altLang="en-US" sz="2000" spc="-150" dirty="0" err="1">
                <a:latin typeface="+mn-lt"/>
              </a:rPr>
              <a:t>충성도에</a:t>
            </a:r>
            <a:r>
              <a:rPr lang="ko-KR" altLang="en-US" sz="2000" spc="-150" dirty="0">
                <a:latin typeface="+mn-lt"/>
              </a:rPr>
              <a:t> 관한 연구</a:t>
            </a:r>
            <a:endParaRPr lang="en-US" altLang="ko-KR" sz="2000" spc="-150" dirty="0">
              <a:latin typeface="+mn-lt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N</a:t>
            </a:r>
            <a:r>
              <a:rPr lang="ko-KR" altLang="en-US" sz="2000" spc="-150" dirty="0">
                <a:latin typeface="+mn-lt"/>
              </a:rPr>
              <a:t>세대를 위한 음향기기의 디자인 개발</a:t>
            </a:r>
            <a:r>
              <a:rPr lang="en-US" altLang="ko-KR" sz="2000" spc="-150" dirty="0">
                <a:latin typeface="+mn-lt"/>
              </a:rPr>
              <a:t>: MP3 </a:t>
            </a:r>
            <a:r>
              <a:rPr lang="ko-KR" altLang="en-US" sz="2000" spc="-150" dirty="0">
                <a:latin typeface="+mn-lt"/>
              </a:rPr>
              <a:t>플레이어를 중심으로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N</a:t>
            </a:r>
            <a:r>
              <a:rPr lang="ko-KR" altLang="en-US" sz="2000" spc="-150" dirty="0">
                <a:latin typeface="+mn-lt"/>
              </a:rPr>
              <a:t>세대의 라이프 스타일과 의복구매행동</a:t>
            </a:r>
            <a:r>
              <a:rPr lang="en-US" altLang="ko-KR" sz="2000" spc="-150" dirty="0">
                <a:latin typeface="+mn-lt"/>
              </a:rPr>
              <a:t/>
            </a:r>
            <a:br>
              <a:rPr lang="en-US" altLang="ko-KR" sz="2000" spc="-150" dirty="0">
                <a:latin typeface="+mn-lt"/>
              </a:rPr>
            </a:br>
            <a:endParaRPr lang="en-US" altLang="ko-KR" sz="2000" spc="-150" dirty="0">
              <a:latin typeface="+mn-lt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</a:t>
            </a:r>
            <a:r>
              <a:rPr lang="ko-KR" altLang="en-US" sz="2000" spc="-150" dirty="0">
                <a:latin typeface="+mn-lt"/>
              </a:rPr>
              <a:t>입대예정 </a:t>
            </a:r>
            <a:r>
              <a:rPr lang="en-US" altLang="ko-KR" sz="2000" spc="-150" dirty="0">
                <a:latin typeface="+mn-lt"/>
              </a:rPr>
              <a:t>N</a:t>
            </a:r>
            <a:r>
              <a:rPr lang="ko-KR" altLang="en-US" sz="2000" spc="-150" dirty="0">
                <a:latin typeface="+mn-lt"/>
              </a:rPr>
              <a:t>세대의 軍 지휘통솔 및 </a:t>
            </a:r>
            <a:r>
              <a:rPr lang="ko-KR" altLang="en-US" sz="2000" spc="-150" dirty="0" err="1">
                <a:latin typeface="+mn-lt"/>
              </a:rPr>
              <a:t>리더쉽</a:t>
            </a:r>
            <a:r>
              <a:rPr lang="ko-KR" altLang="en-US" sz="2000" spc="-150" dirty="0">
                <a:latin typeface="+mn-lt"/>
              </a:rPr>
              <a:t> 방안에 관한 연구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N</a:t>
            </a:r>
            <a:r>
              <a:rPr lang="ko-KR" altLang="en-US" sz="2000" spc="-150" dirty="0">
                <a:latin typeface="+mn-lt"/>
              </a:rPr>
              <a:t>세대 청소년을 위한 효과적인 교회교육 방법 연구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>
                <a:latin typeface="+mn-lt"/>
              </a:rPr>
              <a:t> </a:t>
            </a:r>
            <a:r>
              <a:rPr lang="ko-KR" altLang="en-US" sz="2000" spc="-150" dirty="0" err="1">
                <a:latin typeface="+mn-lt"/>
              </a:rPr>
              <a:t>유비쿼터스</a:t>
            </a:r>
            <a:r>
              <a:rPr lang="ko-KR" altLang="en-US" sz="2000" spc="-150" dirty="0">
                <a:latin typeface="+mn-lt"/>
              </a:rPr>
              <a:t> 환경과 </a:t>
            </a:r>
            <a:r>
              <a:rPr lang="en-US" altLang="ko-KR" sz="2000" spc="-150" dirty="0">
                <a:latin typeface="+mn-lt"/>
              </a:rPr>
              <a:t>N</a:t>
            </a:r>
            <a:r>
              <a:rPr lang="ko-KR" altLang="en-US" sz="2000" spc="-150" dirty="0">
                <a:latin typeface="+mn-lt"/>
              </a:rPr>
              <a:t>세대의 특성 분석이 미래 기업경영에 주는 시사점</a:t>
            </a:r>
            <a:endParaRPr lang="en-US" altLang="ko-KR" sz="2000" spc="-150" dirty="0">
              <a:latin typeface="+mn-lt"/>
              <a:ea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02174" y="2204864"/>
            <a:ext cx="5753240" cy="1224136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97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학술연구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7154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spc="-150" dirty="0">
                <a:latin typeface="+mn-lt"/>
                <a:ea typeface="+mj-ea"/>
              </a:rPr>
              <a:t>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2000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년대 중반 이후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: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청년실업 문제</a:t>
            </a:r>
            <a:endParaRPr lang="en-US" altLang="ko-KR" sz="2400" b="1" spc="-150" dirty="0">
              <a:solidFill>
                <a:srgbClr val="7ABC32"/>
              </a:solidFill>
              <a:latin typeface="+mn-lt"/>
              <a:ea typeface="+mj-ea"/>
            </a:endParaRPr>
          </a:p>
          <a:p>
            <a:pPr>
              <a:buFont typeface="Wingdings" pitchFamily="2" charset="2"/>
              <a:buChar char="v"/>
            </a:pPr>
            <a:endParaRPr lang="en-US" altLang="ko-KR" sz="2400" spc="-150" dirty="0">
              <a:latin typeface="+mn-lt"/>
              <a:ea typeface="+mj-ea"/>
            </a:endParaRPr>
          </a:p>
          <a:p>
            <a:pPr algn="ctr"/>
            <a:r>
              <a:rPr lang="en-US" altLang="ko-KR" sz="2000" b="1" spc="-150" dirty="0">
                <a:latin typeface="+mn-ea"/>
                <a:ea typeface="+mn-ea"/>
              </a:rPr>
              <a:t>“</a:t>
            </a:r>
            <a:r>
              <a:rPr lang="ko-KR" altLang="en-US" sz="2000" b="1" spc="-150" dirty="0">
                <a:latin typeface="+mn-ea"/>
                <a:ea typeface="+mn-ea"/>
              </a:rPr>
              <a:t>경제</a:t>
            </a:r>
            <a:r>
              <a:rPr lang="en-US" altLang="ko-KR" sz="2000" b="1" spc="-150" dirty="0">
                <a:latin typeface="+mn-ea"/>
                <a:ea typeface="+mn-ea"/>
              </a:rPr>
              <a:t>, </a:t>
            </a:r>
            <a:r>
              <a:rPr lang="ko-KR" altLang="en-US" sz="2000" b="1" spc="-150" dirty="0">
                <a:latin typeface="+mn-ea"/>
                <a:ea typeface="+mn-ea"/>
              </a:rPr>
              <a:t>노동</a:t>
            </a:r>
            <a:r>
              <a:rPr lang="en-US" altLang="ko-KR" sz="2000" b="1" spc="-150" dirty="0">
                <a:latin typeface="+mn-ea"/>
                <a:ea typeface="+mn-ea"/>
              </a:rPr>
              <a:t>, </a:t>
            </a:r>
            <a:r>
              <a:rPr lang="ko-KR" altLang="en-US" sz="2000" b="1" spc="-150" dirty="0">
                <a:latin typeface="+mn-ea"/>
                <a:ea typeface="+mn-ea"/>
              </a:rPr>
              <a:t>행정</a:t>
            </a:r>
            <a:r>
              <a:rPr lang="en-US" altLang="ko-KR" sz="2000" b="1" spc="-150" dirty="0">
                <a:latin typeface="+mn-ea"/>
                <a:ea typeface="+mn-ea"/>
              </a:rPr>
              <a:t>, </a:t>
            </a:r>
            <a:r>
              <a:rPr lang="ko-KR" altLang="en-US" sz="2000" b="1" spc="-150" dirty="0">
                <a:latin typeface="+mn-ea"/>
                <a:ea typeface="+mn-ea"/>
              </a:rPr>
              <a:t>정책 분야</a:t>
            </a:r>
            <a:r>
              <a:rPr lang="en-US" altLang="ko-KR" sz="2000" b="1" spc="-150" dirty="0">
                <a:latin typeface="+mn-ea"/>
                <a:ea typeface="+mn-ea"/>
              </a:rPr>
              <a:t> </a:t>
            </a:r>
            <a:r>
              <a:rPr lang="ko-KR" altLang="en-US" sz="2000" b="1" spc="-150" dirty="0">
                <a:latin typeface="+mn-ea"/>
                <a:ea typeface="+mn-ea"/>
              </a:rPr>
              <a:t>및 진로교육 분야에서</a:t>
            </a:r>
            <a:endParaRPr lang="en-US" altLang="ko-KR" sz="20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000" b="1" spc="-150" dirty="0">
                <a:latin typeface="+mn-ea"/>
                <a:ea typeface="+mn-ea"/>
              </a:rPr>
              <a:t>청년실업 문제에 대한 실태를 파악하고 원인을 분석하여</a:t>
            </a:r>
            <a:endParaRPr lang="en-US" altLang="ko-KR" sz="2000" b="1" spc="-150" dirty="0">
              <a:latin typeface="+mn-ea"/>
              <a:ea typeface="+mn-ea"/>
            </a:endParaRPr>
          </a:p>
          <a:p>
            <a:pPr algn="ctr"/>
            <a:r>
              <a:rPr lang="ko-KR" altLang="en-US" sz="2000" b="1" spc="-150" dirty="0">
                <a:latin typeface="+mn-ea"/>
                <a:ea typeface="+mn-ea"/>
              </a:rPr>
              <a:t>이 문제를 해소</a:t>
            </a:r>
            <a:r>
              <a:rPr lang="en-US" altLang="ko-KR" sz="2000" b="1" spc="-150" dirty="0">
                <a:latin typeface="+mn-ea"/>
                <a:ea typeface="+mn-ea"/>
              </a:rPr>
              <a:t>/</a:t>
            </a:r>
            <a:r>
              <a:rPr lang="ko-KR" altLang="en-US" sz="2000" b="1" spc="-150" dirty="0">
                <a:latin typeface="+mn-ea"/>
                <a:ea typeface="+mn-ea"/>
              </a:rPr>
              <a:t>완화하기 위한 대책 마련에 주목</a:t>
            </a:r>
            <a:r>
              <a:rPr lang="en-US" altLang="ko-KR" sz="2000" b="1" spc="-150" dirty="0">
                <a:latin typeface="+mn-ea"/>
                <a:ea typeface="+mn-ea"/>
              </a:rPr>
              <a:t>”</a:t>
            </a:r>
          </a:p>
          <a:p>
            <a:endParaRPr lang="en-US" altLang="ko-KR" sz="24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2000" spc="-150" dirty="0"/>
              <a:t>청년실업에 대비한 진로교육의 방향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2000" spc="-150" dirty="0"/>
              <a:t>청년실업의 원인과 해결방안에 관한 연구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2000" spc="-150" dirty="0"/>
              <a:t>한국 청년실업에 대한 고찰 및 향후 대책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2000" spc="-150" dirty="0"/>
              <a:t>청년계층의 사회적 배제에 관하여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고용</a:t>
            </a:r>
            <a:r>
              <a:rPr lang="en-US" altLang="ko-KR" sz="2000" spc="-150" dirty="0"/>
              <a:t>, </a:t>
            </a:r>
            <a:r>
              <a:rPr lang="ko-KR" altLang="en-US" sz="2000" spc="-150" dirty="0"/>
              <a:t>실업</a:t>
            </a:r>
            <a:r>
              <a:rPr lang="en-US" altLang="ko-KR" sz="2000" spc="-150" dirty="0"/>
              <a:t>, </a:t>
            </a:r>
            <a:r>
              <a:rPr lang="ko-KR" altLang="en-US" sz="2000" spc="-150" dirty="0" err="1"/>
              <a:t>비정규직의</a:t>
            </a:r>
            <a:r>
              <a:rPr lang="ko-KR" altLang="en-US" sz="2000" spc="-150" dirty="0"/>
              <a:t> 관점에서</a:t>
            </a: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2000" spc="-150" dirty="0"/>
              <a:t>청년실업과 고용정책 개선방안에 관한 연구</a:t>
            </a:r>
            <a:endParaRPr lang="en-US" altLang="ko-KR" sz="2000" spc="-150" dirty="0"/>
          </a:p>
          <a:p>
            <a:pPr>
              <a:buFont typeface="Wingdings" pitchFamily="2" charset="2"/>
              <a:buChar char="v"/>
            </a:pPr>
            <a:endParaRPr lang="en-US" altLang="ko-KR" sz="2400" spc="-150" dirty="0">
              <a:latin typeface="+mn-lt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548882" y="2204865"/>
            <a:ext cx="6264696" cy="1152128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학술연구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84" y="1805479"/>
            <a:ext cx="87154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spc="-150" dirty="0">
                <a:latin typeface="+mn-lt"/>
                <a:ea typeface="+mj-ea"/>
              </a:rPr>
              <a:t> 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2012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년 이후</a:t>
            </a:r>
            <a:r>
              <a:rPr lang="en-US" altLang="ko-KR" sz="2400" b="1" spc="-150" dirty="0">
                <a:solidFill>
                  <a:srgbClr val="7ABC32"/>
                </a:solidFill>
                <a:latin typeface="+mn-lt"/>
                <a:ea typeface="+mj-ea"/>
              </a:rPr>
              <a:t>: </a:t>
            </a:r>
            <a:r>
              <a:rPr lang="ko-KR" altLang="en-US" sz="2400" b="1" spc="-150" dirty="0">
                <a:solidFill>
                  <a:srgbClr val="7ABC32"/>
                </a:solidFill>
                <a:latin typeface="+mn-lt"/>
                <a:ea typeface="+mj-ea"/>
              </a:rPr>
              <a:t>에코세대의 주거문제 및 경제활동</a:t>
            </a:r>
            <a:endParaRPr lang="en-US" altLang="ko-KR" sz="2400" b="1" spc="-150" dirty="0">
              <a:solidFill>
                <a:srgbClr val="7ABC32"/>
              </a:solidFill>
              <a:latin typeface="+mn-lt"/>
              <a:ea typeface="+mj-ea"/>
            </a:endParaRPr>
          </a:p>
          <a:p>
            <a:pPr>
              <a:buFont typeface="Wingdings" pitchFamily="2" charset="2"/>
              <a:buChar char="v"/>
            </a:pPr>
            <a:endParaRPr lang="en-US" altLang="ko-KR" sz="2400" spc="-150" dirty="0">
              <a:latin typeface="+mn-lt"/>
              <a:ea typeface="+mj-ea"/>
            </a:endParaRPr>
          </a:p>
          <a:p>
            <a:pPr algn="ctr"/>
            <a:r>
              <a:rPr lang="en-US" altLang="ko-KR" sz="2000" b="1" spc="-150" dirty="0">
                <a:latin typeface="+mj-lt"/>
                <a:ea typeface="+mj-ea"/>
              </a:rPr>
              <a:t>“</a:t>
            </a:r>
            <a:r>
              <a:rPr lang="ko-KR" altLang="en-US" sz="2000" b="1" spc="-150" dirty="0">
                <a:latin typeface="+mj-lt"/>
                <a:ea typeface="+mj-ea"/>
              </a:rPr>
              <a:t>에코세대가 당면한 주거문제와 경제활동에 주목하여</a:t>
            </a:r>
            <a:endParaRPr lang="en-US" altLang="ko-KR" sz="2000" b="1" spc="-150" dirty="0">
              <a:latin typeface="+mj-lt"/>
              <a:ea typeface="+mj-ea"/>
            </a:endParaRPr>
          </a:p>
          <a:p>
            <a:pPr algn="ctr"/>
            <a:r>
              <a:rPr lang="ko-KR" altLang="en-US" sz="2000" b="1" spc="-150" dirty="0">
                <a:latin typeface="+mj-lt"/>
                <a:ea typeface="+mj-ea"/>
              </a:rPr>
              <a:t>해당문제들에 대한 실태를 파악하고 해결방안을 모색</a:t>
            </a:r>
            <a:r>
              <a:rPr lang="en-US" altLang="ko-KR" sz="2000" b="1" spc="-150" dirty="0">
                <a:latin typeface="+mj-lt"/>
                <a:ea typeface="+mj-ea"/>
              </a:rPr>
              <a:t>”</a:t>
            </a:r>
          </a:p>
          <a:p>
            <a:pPr algn="ctr"/>
            <a:endParaRPr lang="en-US" altLang="ko-KR" sz="2000" spc="-150" dirty="0">
              <a:latin typeface="+mn-lt"/>
              <a:ea typeface="+mj-ea"/>
            </a:endParaRPr>
          </a:p>
          <a:p>
            <a:pPr lvl="1">
              <a:buBlip>
                <a:blip r:embed="rId2"/>
              </a:buBlip>
            </a:pPr>
            <a:r>
              <a:rPr lang="en-US" altLang="ko-KR" sz="2000" spc="-150" dirty="0"/>
              <a:t> </a:t>
            </a:r>
            <a:r>
              <a:rPr lang="ko-KR" altLang="en-US" sz="1900" spc="-150" dirty="0"/>
              <a:t>베이비붐 세대와 에코세대의 사회특성에 대응한 서울시 지역정책 연구</a:t>
            </a:r>
          </a:p>
          <a:p>
            <a:pPr lvl="1">
              <a:buBlip>
                <a:blip r:embed="rId2"/>
              </a:buBlip>
            </a:pPr>
            <a:r>
              <a:rPr lang="en-US" altLang="ko-KR" sz="1900" spc="-150" dirty="0"/>
              <a:t> </a:t>
            </a:r>
            <a:r>
              <a:rPr lang="ko-KR" altLang="en-US" sz="1900" spc="-150" dirty="0"/>
              <a:t>에코세대의 인구 사회적 특성 분석을 통한 소형주택공급 방안에 관한 기초연구</a:t>
            </a:r>
          </a:p>
          <a:p>
            <a:pPr lvl="1">
              <a:buBlip>
                <a:blip r:embed="rId2"/>
              </a:buBlip>
            </a:pPr>
            <a:r>
              <a:rPr lang="en-US" altLang="ko-KR" sz="1900" spc="-150" dirty="0"/>
              <a:t> </a:t>
            </a:r>
            <a:r>
              <a:rPr lang="ko-KR" altLang="en-US" sz="1900" spc="-150" dirty="0"/>
              <a:t>에코세대의 취업변화와 자살생각</a:t>
            </a:r>
          </a:p>
          <a:p>
            <a:pPr lvl="1">
              <a:buBlip>
                <a:blip r:embed="rId2"/>
              </a:buBlip>
            </a:pPr>
            <a:r>
              <a:rPr lang="en-US" altLang="ko-KR" sz="1900" spc="-150" dirty="0"/>
              <a:t> </a:t>
            </a:r>
            <a:r>
              <a:rPr lang="ko-KR" altLang="en-US" sz="1900" spc="-150" dirty="0"/>
              <a:t>서울 지역의 베이비붐세대 유출과 에코세대 유입의 동태적 관계에 대한 연구</a:t>
            </a:r>
            <a:endParaRPr lang="en-US" altLang="ko-KR" sz="1900" spc="-150" dirty="0"/>
          </a:p>
          <a:p>
            <a:pPr algn="just"/>
            <a:endParaRPr lang="en-US" altLang="ko-KR" sz="2000" spc="-150" dirty="0">
              <a:latin typeface="+mn-lt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655012" y="2403615"/>
            <a:ext cx="5904656" cy="953377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2928934"/>
            <a:ext cx="8229600" cy="857232"/>
          </a:xfrm>
        </p:spPr>
        <p:txBody>
          <a:bodyPr>
            <a:normAutofit/>
          </a:bodyPr>
          <a:lstStyle/>
          <a:p>
            <a:r>
              <a:rPr lang="ko-KR" altLang="en-US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에코세대의 특징</a:t>
            </a:r>
          </a:p>
        </p:txBody>
      </p:sp>
    </p:spTree>
    <p:extLst>
      <p:ext uri="{BB962C8B-B14F-4D97-AF65-F5344CB8AC3E}">
        <p14:creationId xmlns:p14="http://schemas.microsoft.com/office/powerpoint/2010/main" val="1435146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pc="-150" smtClean="0"/>
              <a:pPr>
                <a:defRPr/>
              </a:pPr>
              <a:t>27</a:t>
            </a:fld>
            <a:endParaRPr lang="ko-KR" altLang="en-US" spc="-15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에코세대의 특징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84580" y="1556792"/>
            <a:ext cx="8535892" cy="936104"/>
            <a:chOff x="428596" y="1484784"/>
            <a:chExt cx="8535892" cy="93610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자기계발에 매진하는 </a:t>
              </a:r>
              <a:endPara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디지털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네이티브와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태생적 글로벌리스트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5" name="순서도: 저장 데이터 14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(1)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84580" y="2745438"/>
            <a:ext cx="8535892" cy="936104"/>
            <a:chOff x="428596" y="1484784"/>
            <a:chExt cx="8535892" cy="936104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“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인생의 목표는 즐겁게 사는 것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”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9" name="순서도: 저장 데이터 18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(2)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84580" y="3934084"/>
            <a:ext cx="8535892" cy="936104"/>
            <a:chOff x="428596" y="1484784"/>
            <a:chExt cx="8535892" cy="93610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기브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앤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테이크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(Give and Take)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</a:t>
              </a:r>
              <a:endPara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확실한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실용주의파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2" name="순서도: 저장 데이터 21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(3)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84580" y="5122729"/>
            <a:ext cx="8535892" cy="936104"/>
            <a:chOff x="428596" y="1484784"/>
            <a:chExt cx="8535892" cy="936104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“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내가 제일 중요해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”</a:t>
              </a: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권위를 거부하는 평등주의자들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순서도: 저장 데이터 24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(4)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5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84580" y="2420888"/>
            <a:ext cx="8570662" cy="3714776"/>
          </a:xfrm>
          <a:prstGeom prst="roundRect">
            <a:avLst/>
          </a:prstGeom>
          <a:noFill/>
          <a:ln w="38100">
            <a:solidFill>
              <a:srgbClr val="AEE2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solidFill>
                  <a:srgbClr val="00462A"/>
                </a:solidFill>
              </a:rPr>
              <a:t> 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뛰어난 능력과 풍부한 문화자본을 갖춘 세대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/>
            <a:r>
              <a:rPr lang="en-US" altLang="ko-KR" sz="1500" spc="-150" dirty="0">
                <a:solidFill>
                  <a:srgbClr val="00462A"/>
                </a:solidFill>
              </a:rPr>
              <a:t>  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높은 교육열 및 대학 진학률을 통한 학력자본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다양한 사회문화적 경험</a:t>
            </a:r>
            <a:r>
              <a:rPr lang="en-US" altLang="ko-KR" sz="2000" spc="-150" dirty="0">
                <a:solidFill>
                  <a:srgbClr val="00462A"/>
                </a:solidFill>
              </a:rPr>
              <a:t> (</a:t>
            </a:r>
            <a:r>
              <a:rPr lang="ko-KR" altLang="en-US" sz="2000" spc="-150" dirty="0">
                <a:solidFill>
                  <a:srgbClr val="00462A"/>
                </a:solidFill>
              </a:rPr>
              <a:t>개인용 </a:t>
            </a:r>
            <a:r>
              <a:rPr lang="en-US" altLang="ko-KR" sz="2000" spc="-150" dirty="0">
                <a:solidFill>
                  <a:srgbClr val="00462A"/>
                </a:solidFill>
              </a:rPr>
              <a:t>PC, </a:t>
            </a:r>
            <a:r>
              <a:rPr lang="ko-KR" altLang="en-US" sz="2000" spc="-150" dirty="0">
                <a:solidFill>
                  <a:srgbClr val="00462A"/>
                </a:solidFill>
              </a:rPr>
              <a:t>조기 외국어 학습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>
                <a:solidFill>
                  <a:srgbClr val="00462A"/>
                </a:solidFill>
              </a:rPr>
              <a:t>해외여행</a:t>
            </a:r>
            <a:r>
              <a:rPr lang="en-US" altLang="ko-KR" sz="2000" spc="-150" dirty="0">
                <a:solidFill>
                  <a:srgbClr val="00462A"/>
                </a:solidFill>
              </a:rPr>
              <a:t>)</a:t>
            </a:r>
            <a:r>
              <a:rPr lang="ko-KR" altLang="en-US" sz="2000" spc="-150" dirty="0">
                <a:solidFill>
                  <a:srgbClr val="00462A"/>
                </a:solidFill>
              </a:rPr>
              <a:t>을 바탕으로 한 컴퓨터 및 영어실력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solidFill>
                  <a:srgbClr val="00462A"/>
                </a:solidFill>
              </a:rPr>
              <a:t> 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자기계발에 매진하는 세대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끊임 없는 배움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 err="1">
                <a:solidFill>
                  <a:srgbClr val="00462A"/>
                </a:solidFill>
              </a:rPr>
              <a:t>스펙과</a:t>
            </a:r>
            <a:r>
              <a:rPr lang="ko-KR" altLang="en-US" sz="2000" spc="-150" dirty="0">
                <a:solidFill>
                  <a:srgbClr val="00462A"/>
                </a:solidFill>
              </a:rPr>
              <a:t> 역량을 위한 노력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 err="1">
                <a:solidFill>
                  <a:srgbClr val="00462A"/>
                </a:solidFill>
              </a:rPr>
              <a:t>고학점을</a:t>
            </a:r>
            <a:r>
              <a:rPr lang="ko-KR" altLang="en-US" sz="2000" spc="-150" dirty="0">
                <a:solidFill>
                  <a:srgbClr val="00462A"/>
                </a:solidFill>
              </a:rPr>
              <a:t> 위한 재수강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>
                <a:solidFill>
                  <a:srgbClr val="00462A"/>
                </a:solidFill>
              </a:rPr>
              <a:t>제</a:t>
            </a:r>
            <a:r>
              <a:rPr lang="en-US" altLang="ko-KR" sz="2000" spc="-150" dirty="0">
                <a:solidFill>
                  <a:srgbClr val="00462A"/>
                </a:solidFill>
              </a:rPr>
              <a:t>2</a:t>
            </a:r>
            <a:r>
              <a:rPr lang="ko-KR" altLang="en-US" sz="2000" spc="-150" dirty="0">
                <a:solidFill>
                  <a:srgbClr val="00462A"/>
                </a:solidFill>
              </a:rPr>
              <a:t>외국어 학습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>
                <a:solidFill>
                  <a:srgbClr val="00462A"/>
                </a:solidFill>
              </a:rPr>
              <a:t>몸매</a:t>
            </a:r>
            <a:r>
              <a:rPr lang="en-US" altLang="ko-KR" sz="2000" spc="-150" dirty="0">
                <a:solidFill>
                  <a:srgbClr val="00462A"/>
                </a:solidFill>
              </a:rPr>
              <a:t>/</a:t>
            </a:r>
            <a:r>
              <a:rPr lang="ko-KR" altLang="en-US" sz="2000" spc="-150" dirty="0">
                <a:solidFill>
                  <a:srgbClr val="00462A"/>
                </a:solidFill>
              </a:rPr>
              <a:t>외모 관리</a:t>
            </a:r>
            <a:endParaRPr lang="en-US" altLang="ko-KR" sz="2000" spc="-150" dirty="0">
              <a:solidFill>
                <a:srgbClr val="00462A"/>
              </a:solidFill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에코세대의 특징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84580" y="1268760"/>
            <a:ext cx="8535892" cy="936104"/>
            <a:chOff x="428596" y="1484784"/>
            <a:chExt cx="8535892" cy="936104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자기계발에 매진하는 </a:t>
              </a:r>
              <a:endPara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디지털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네이티브와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태생적 글로벌리스트</a:t>
              </a:r>
              <a:endPara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5" name="순서도: 저장 데이터 14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(1)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23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10040161-2E91-4424-8FAB-D873B5A4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71FFC6A-0E0B-47A4-83C9-8684F6AFF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27127"/>
            <a:ext cx="4080140" cy="44221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4AC728-8533-44DF-88D4-D16FD9B5FBB2}"/>
              </a:ext>
            </a:extLst>
          </p:cNvPr>
          <p:cNvSpPr txBox="1"/>
          <p:nvPr/>
        </p:nvSpPr>
        <p:spPr>
          <a:xfrm>
            <a:off x="4644008" y="6093296"/>
            <a:ext cx="428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2016</a:t>
            </a:r>
            <a:r>
              <a:rPr lang="ko-KR" altLang="en-US" dirty="0">
                <a:latin typeface="+mn-ea"/>
                <a:ea typeface="+mn-ea"/>
              </a:rPr>
              <a:t>년 </a:t>
            </a:r>
            <a:r>
              <a:rPr lang="ko-KR" altLang="en-US" dirty="0" err="1">
                <a:latin typeface="+mn-ea"/>
                <a:ea typeface="+mn-ea"/>
              </a:rPr>
              <a:t>잡코리아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알바몬</a:t>
            </a:r>
            <a:r>
              <a:rPr lang="ko-KR" altLang="en-US" dirty="0">
                <a:latin typeface="+mn-ea"/>
                <a:ea typeface="+mn-ea"/>
              </a:rPr>
              <a:t> 설문조사 결과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B5515EA-9332-462A-B5CE-69C95A23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419121" cy="3528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42D4CA-9429-407D-BAC2-979079C65E34}"/>
              </a:ext>
            </a:extLst>
          </p:cNvPr>
          <p:cNvSpPr txBox="1"/>
          <p:nvPr/>
        </p:nvSpPr>
        <p:spPr>
          <a:xfrm>
            <a:off x="275591" y="6089339"/>
            <a:ext cx="428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2017</a:t>
            </a:r>
            <a:r>
              <a:rPr lang="ko-KR" altLang="en-US" dirty="0">
                <a:latin typeface="+mn-ea"/>
                <a:ea typeface="+mn-ea"/>
              </a:rPr>
              <a:t>년 </a:t>
            </a:r>
            <a:r>
              <a:rPr lang="ko-KR" altLang="en-US" dirty="0" err="1">
                <a:latin typeface="+mn-ea"/>
                <a:ea typeface="+mn-ea"/>
              </a:rPr>
              <a:t>취업포털커리어</a:t>
            </a:r>
            <a:r>
              <a:rPr lang="ko-KR" altLang="en-US" dirty="0">
                <a:latin typeface="+mn-ea"/>
                <a:ea typeface="+mn-ea"/>
              </a:rPr>
              <a:t> 설문조사 결과 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="" xmlns:a16="http://schemas.microsoft.com/office/drawing/2014/main" id="{38782A8B-25B3-4DD4-9420-1B85AF7A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87592"/>
            <a:ext cx="3312368" cy="71321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just"/>
            <a:r>
              <a:rPr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에코세대와 자기계발</a:t>
            </a:r>
          </a:p>
        </p:txBody>
      </p:sp>
    </p:spTree>
    <p:extLst>
      <p:ext uri="{BB962C8B-B14F-4D97-AF65-F5344CB8AC3E}">
        <p14:creationId xmlns:p14="http://schemas.microsoft.com/office/powerpoint/2010/main" val="384352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 bwMode="auto">
          <a:xfrm>
            <a:off x="428596" y="3000372"/>
            <a:ext cx="8229600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4200" spc="-150" dirty="0">
                <a:ln w="19050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세대란 무엇인가</a:t>
            </a:r>
            <a:r>
              <a:rPr kumimoji="0" lang="en-US" altLang="ko-KR" sz="4200" spc="-150" dirty="0">
                <a:ln w="19050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kumimoji="0" lang="ko-KR" altLang="en-US" sz="4200" spc="-150" dirty="0">
              <a:ln w="19050">
                <a:solidFill>
                  <a:srgbClr val="8FBE00"/>
                </a:solidFill>
              </a:ln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48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056" y="1268760"/>
            <a:ext cx="8255744" cy="4320480"/>
          </a:xfrm>
          <a:solidFill>
            <a:schemeClr val="bg1"/>
          </a:solidFill>
          <a:ln w="38100">
            <a:noFill/>
            <a:prstDash val="sysDash"/>
          </a:ln>
        </p:spPr>
        <p:txBody>
          <a:bodyPr anchor="ctr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ko-KR" sz="2200" spc="-150" dirty="0">
                <a:solidFill>
                  <a:srgbClr val="8FBE00"/>
                </a:solidFill>
              </a:rPr>
              <a:t>“</a:t>
            </a:r>
            <a:r>
              <a:rPr lang="ko-KR" altLang="en-US" sz="2200" spc="-150" dirty="0">
                <a:solidFill>
                  <a:srgbClr val="8FBE00"/>
                </a:solidFill>
              </a:rPr>
              <a:t>올해 여름 대학을 졸업한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선현우</a:t>
            </a:r>
            <a:r>
              <a:rPr lang="en-US" altLang="ko-KR" sz="2400" b="1" spc="-150" dirty="0">
                <a:solidFill>
                  <a:srgbClr val="00462A"/>
                </a:solidFill>
              </a:rPr>
              <a:t>(27)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씨는 외국에서 살아본 경험이 없다</a:t>
            </a:r>
            <a:r>
              <a:rPr lang="en-US" altLang="ko-KR" sz="2400" b="1" spc="-150" dirty="0">
                <a:solidFill>
                  <a:srgbClr val="00462A"/>
                </a:solidFill>
              </a:rPr>
              <a:t>.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하지만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3</a:t>
            </a:r>
            <a:r>
              <a:rPr lang="ko-KR" altLang="en-US" sz="2400" b="1" spc="-150" dirty="0">
                <a:solidFill>
                  <a:srgbClr val="00462A"/>
                </a:solidFill>
              </a:rPr>
              <a:t>개 외국어를 구사</a:t>
            </a:r>
            <a:r>
              <a:rPr lang="ko-KR" altLang="en-US" sz="2200" spc="-150" dirty="0">
                <a:solidFill>
                  <a:srgbClr val="8FBE00"/>
                </a:solidFill>
              </a:rPr>
              <a:t>한다</a:t>
            </a:r>
            <a:r>
              <a:rPr lang="en-US" altLang="ko-KR" sz="2200" spc="-150" dirty="0">
                <a:solidFill>
                  <a:srgbClr val="8FBE00"/>
                </a:solidFill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</a:rPr>
              <a:t>영어는 경시대회에서 입상할 정도이고 일본어와 중국어도 불편 없이 대화를 나눌 수준이다</a:t>
            </a:r>
            <a:r>
              <a:rPr lang="en-US" altLang="ko-KR" sz="2200" spc="-150" dirty="0">
                <a:solidFill>
                  <a:srgbClr val="8FBE00"/>
                </a:solidFill>
              </a:rPr>
              <a:t>.</a:t>
            </a:r>
            <a:r>
              <a:rPr lang="en-US" altLang="ko-KR" sz="2200" b="1" spc="-150" dirty="0">
                <a:solidFill>
                  <a:srgbClr val="8FBE00"/>
                </a:solidFill>
              </a:rPr>
              <a:t>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인터넷으로 외국 친구를 사귀고 외국어 책을 탐독하며 익힌 실력</a:t>
            </a:r>
            <a:r>
              <a:rPr lang="ko-KR" altLang="en-US" sz="2200" spc="-150" dirty="0">
                <a:solidFill>
                  <a:srgbClr val="8FBE00"/>
                </a:solidFill>
              </a:rPr>
              <a:t>이다</a:t>
            </a:r>
            <a:r>
              <a:rPr lang="en-US" altLang="ko-KR" sz="2200" spc="-150" dirty="0">
                <a:solidFill>
                  <a:srgbClr val="AEE239"/>
                </a:solidFill>
              </a:rPr>
              <a:t>.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외국인에게 한국어를 가르치는 웹 사이트에서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1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인 방송국 운영자로 일하는</a:t>
            </a:r>
            <a:r>
              <a:rPr lang="ko-KR" altLang="en-US" sz="2400" spc="-150" dirty="0">
                <a:solidFill>
                  <a:srgbClr val="00462A"/>
                </a:solidFill>
              </a:rPr>
              <a:t> </a:t>
            </a:r>
            <a:r>
              <a:rPr lang="ko-KR" altLang="en-US" sz="2200" spc="-150" dirty="0">
                <a:solidFill>
                  <a:srgbClr val="8FBE00"/>
                </a:solidFill>
              </a:rPr>
              <a:t>그는 최근 미국의 한 손수제작물</a:t>
            </a:r>
            <a:r>
              <a:rPr lang="en-US" altLang="ko-KR" sz="2200" spc="-150" dirty="0">
                <a:solidFill>
                  <a:srgbClr val="8FBE00"/>
                </a:solidFill>
              </a:rPr>
              <a:t>(UCC) </a:t>
            </a:r>
            <a:r>
              <a:rPr lang="ko-KR" altLang="en-US" sz="2200" spc="-150" dirty="0">
                <a:solidFill>
                  <a:srgbClr val="8FBE00"/>
                </a:solidFill>
              </a:rPr>
              <a:t>인터넷 사이트에 한국어 영어 일본어 중국어 등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4</a:t>
            </a:r>
            <a:r>
              <a:rPr lang="ko-KR" altLang="en-US" sz="2400" b="1" spc="-150" dirty="0">
                <a:solidFill>
                  <a:srgbClr val="00462A"/>
                </a:solidFill>
              </a:rPr>
              <a:t>개 언어를 동시에 가르치는 강좌 동영상을 올려 ‘글로벌 유명인사’</a:t>
            </a:r>
            <a:r>
              <a:rPr lang="ko-KR" altLang="en-US" sz="2200" spc="-150" dirty="0">
                <a:solidFill>
                  <a:srgbClr val="8FBE00"/>
                </a:solidFill>
              </a:rPr>
              <a:t>가 됐다</a:t>
            </a:r>
            <a:r>
              <a:rPr lang="en-US" altLang="ko-KR" sz="2200" spc="-150" dirty="0">
                <a:solidFill>
                  <a:srgbClr val="8FBE00"/>
                </a:solidFill>
              </a:rPr>
              <a:t>. “</a:t>
            </a:r>
            <a:r>
              <a:rPr lang="ko-KR" altLang="en-US" sz="2200" spc="-150" dirty="0">
                <a:solidFill>
                  <a:srgbClr val="8FBE00"/>
                </a:solidFill>
              </a:rPr>
              <a:t>동영상을 본 많은 외국인이 인터넷을 통해 ‘당신한테 한국어를 배우고 싶다’는 제안을 해왔어요</a:t>
            </a:r>
            <a:r>
              <a:rPr lang="en-US" altLang="ko-KR" sz="2200" spc="-150" dirty="0">
                <a:solidFill>
                  <a:srgbClr val="8FBE00"/>
                </a:solidFill>
              </a:rPr>
              <a:t>.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언어를 매개로 짧은 시간에 전 세계에 인맥이 만들어</a:t>
            </a:r>
            <a:r>
              <a:rPr lang="ko-KR" altLang="en-US" sz="2200" spc="-150" dirty="0">
                <a:solidFill>
                  <a:srgbClr val="8FBE00"/>
                </a:solidFill>
              </a:rPr>
              <a:t>지더군요</a:t>
            </a:r>
            <a:r>
              <a:rPr lang="en-US" altLang="ko-KR" sz="2200" spc="-150" dirty="0">
                <a:solidFill>
                  <a:srgbClr val="8FBE00"/>
                </a:solidFill>
              </a:rPr>
              <a:t>.”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30</a:t>
            </a:fld>
            <a:endParaRPr lang="ko-KR" altLang="en-US" dirty="0"/>
          </a:p>
        </p:txBody>
      </p:sp>
      <p:sp>
        <p:nvSpPr>
          <p:cNvPr id="6" name="제목 5">
            <a:extLst>
              <a:ext uri="{FF2B5EF4-FFF2-40B4-BE49-F238E27FC236}">
                <a16:creationId xmlns="" xmlns:a16="http://schemas.microsoft.com/office/drawing/2014/main" id="{73AF5623-E80C-4C65-9EB7-0088537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916832"/>
            <a:ext cx="8255744" cy="3456384"/>
          </a:xfrm>
          <a:solidFill>
            <a:schemeClr val="bg1"/>
          </a:solidFill>
          <a:ln w="38100">
            <a:noFill/>
            <a:prstDash val="sysDash"/>
          </a:ln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2200" spc="-150" dirty="0">
                <a:solidFill>
                  <a:srgbClr val="8FBE00"/>
                </a:solidFill>
              </a:rPr>
              <a:t>“</a:t>
            </a:r>
            <a:r>
              <a:rPr lang="en-US" altLang="ko-KR" sz="2400" b="1" spc="-150" dirty="0">
                <a:solidFill>
                  <a:srgbClr val="00462A"/>
                </a:solidFill>
              </a:rPr>
              <a:t>IP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세대는 </a:t>
            </a:r>
            <a:r>
              <a:rPr lang="ko-KR" altLang="en-US" sz="2200" spc="-150" dirty="0">
                <a:solidFill>
                  <a:srgbClr val="8FBE00"/>
                </a:solidFill>
              </a:rPr>
              <a:t>돈을 모으는 것 못지않게 유학</a:t>
            </a:r>
            <a:r>
              <a:rPr lang="en-US" altLang="ko-KR" sz="2200" spc="-150" dirty="0">
                <a:solidFill>
                  <a:srgbClr val="8FBE00"/>
                </a:solidFill>
              </a:rPr>
              <a:t>, </a:t>
            </a:r>
            <a:r>
              <a:rPr lang="ko-KR" altLang="en-US" sz="2200" spc="-150" dirty="0">
                <a:solidFill>
                  <a:srgbClr val="8FBE00"/>
                </a:solidFill>
              </a:rPr>
              <a:t>자격증 등으로 실력을 업그레이드하는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‘커리어</a:t>
            </a:r>
            <a:r>
              <a:rPr lang="en-US" altLang="ko-KR" sz="2400" b="1" spc="-150" dirty="0">
                <a:solidFill>
                  <a:srgbClr val="00462A"/>
                </a:solidFill>
              </a:rPr>
              <a:t>(</a:t>
            </a:r>
            <a:r>
              <a:rPr lang="ko-KR" altLang="en-US" sz="2400" b="1" spc="-150" dirty="0">
                <a:solidFill>
                  <a:srgbClr val="00462A"/>
                </a:solidFill>
              </a:rPr>
              <a:t>경력</a:t>
            </a:r>
            <a:r>
              <a:rPr lang="en-US" altLang="ko-KR" sz="2400" b="1" spc="-150" dirty="0">
                <a:solidFill>
                  <a:srgbClr val="00462A"/>
                </a:solidFill>
              </a:rPr>
              <a:t>) </a:t>
            </a:r>
            <a:r>
              <a:rPr lang="ko-KR" altLang="en-US" sz="2400" b="1" spc="-150" dirty="0" err="1">
                <a:solidFill>
                  <a:srgbClr val="00462A"/>
                </a:solidFill>
              </a:rPr>
              <a:t>테크</a:t>
            </a:r>
            <a:r>
              <a:rPr lang="ko-KR" altLang="en-US" sz="2400" b="1" spc="-150" dirty="0">
                <a:solidFill>
                  <a:srgbClr val="00462A"/>
                </a:solidFill>
              </a:rPr>
              <a:t>’에 열심</a:t>
            </a:r>
            <a:r>
              <a:rPr lang="ko-KR" altLang="en-US" sz="2200" spc="-150" dirty="0">
                <a:solidFill>
                  <a:srgbClr val="8FBE00"/>
                </a:solidFill>
              </a:rPr>
              <a:t>이다</a:t>
            </a:r>
            <a:r>
              <a:rPr lang="en-US" altLang="ko-KR" sz="2200" spc="-150" dirty="0">
                <a:solidFill>
                  <a:srgbClr val="8FBE00"/>
                </a:solidFill>
              </a:rPr>
              <a:t>. </a:t>
            </a:r>
            <a:endParaRPr lang="ko-KR" altLang="en-US" sz="2200" spc="-150" dirty="0">
              <a:solidFill>
                <a:srgbClr val="8FBE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2200" spc="-150" dirty="0">
                <a:solidFill>
                  <a:srgbClr val="8FBE00"/>
                </a:solidFill>
              </a:rPr>
              <a:t>국내 외국계 금융기관에 다니는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A(31)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씨는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2005</a:t>
            </a:r>
            <a:r>
              <a:rPr lang="ko-KR" altLang="en-US" sz="2400" b="1" spc="-150" dirty="0">
                <a:solidFill>
                  <a:srgbClr val="00462A"/>
                </a:solidFill>
              </a:rPr>
              <a:t>년부터 직장생활을 시작해 모은 돈을 전부 경영전문대학원</a:t>
            </a:r>
            <a:r>
              <a:rPr lang="en-US" altLang="ko-KR" sz="2400" b="1" spc="-150" dirty="0">
                <a:solidFill>
                  <a:srgbClr val="00462A"/>
                </a:solidFill>
              </a:rPr>
              <a:t>(MBA)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학비로 쓸 계획</a:t>
            </a:r>
            <a:r>
              <a:rPr lang="ko-KR" altLang="en-US" sz="2200" spc="-150" dirty="0">
                <a:solidFill>
                  <a:srgbClr val="8FBE00"/>
                </a:solidFill>
              </a:rPr>
              <a:t>이다</a:t>
            </a:r>
            <a:r>
              <a:rPr lang="en-US" altLang="ko-KR" sz="2200" spc="-150" dirty="0">
                <a:solidFill>
                  <a:srgbClr val="8FBE00"/>
                </a:solidFill>
              </a:rPr>
              <a:t>.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MBA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유학의 예상 비용은 약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2</a:t>
            </a:r>
            <a:r>
              <a:rPr lang="ko-KR" altLang="en-US" sz="2400" b="1" spc="-150" dirty="0">
                <a:solidFill>
                  <a:srgbClr val="00462A"/>
                </a:solidFill>
              </a:rPr>
              <a:t>억 원</a:t>
            </a:r>
            <a:r>
              <a:rPr lang="ko-KR" altLang="en-US" sz="2200" spc="-150" dirty="0">
                <a:solidFill>
                  <a:srgbClr val="8FBE00"/>
                </a:solidFill>
              </a:rPr>
              <a:t>으로 대출까지 받아야 한다</a:t>
            </a:r>
            <a:r>
              <a:rPr lang="en-US" altLang="ko-KR" sz="2200" spc="-150" dirty="0">
                <a:solidFill>
                  <a:srgbClr val="8FBE00"/>
                </a:solidFill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</a:rPr>
              <a:t>좋은 </a:t>
            </a:r>
            <a:r>
              <a:rPr lang="en-US" altLang="ko-KR" sz="2200" spc="-150" dirty="0">
                <a:solidFill>
                  <a:srgbClr val="8FBE00"/>
                </a:solidFill>
              </a:rPr>
              <a:t>MBA </a:t>
            </a:r>
            <a:r>
              <a:rPr lang="ko-KR" altLang="en-US" sz="2200" spc="-150" dirty="0">
                <a:solidFill>
                  <a:srgbClr val="8FBE00"/>
                </a:solidFill>
              </a:rPr>
              <a:t>과정에 입학하려고 토플</a:t>
            </a:r>
            <a:r>
              <a:rPr lang="en-US" altLang="ko-KR" sz="2200" spc="-150" dirty="0">
                <a:solidFill>
                  <a:srgbClr val="8FBE00"/>
                </a:solidFill>
              </a:rPr>
              <a:t>(TOEFL), </a:t>
            </a:r>
            <a:r>
              <a:rPr lang="ko-KR" altLang="en-US" sz="2200" spc="-150" dirty="0">
                <a:solidFill>
                  <a:srgbClr val="8FBE00"/>
                </a:solidFill>
              </a:rPr>
              <a:t>경영대학원 입학시험</a:t>
            </a:r>
            <a:r>
              <a:rPr lang="en-US" altLang="ko-KR" sz="2200" spc="-150" dirty="0">
                <a:solidFill>
                  <a:srgbClr val="8FBE00"/>
                </a:solidFill>
              </a:rPr>
              <a:t>(GMAT) </a:t>
            </a:r>
            <a:r>
              <a:rPr lang="ko-KR" altLang="en-US" sz="2400" b="1" spc="-150" dirty="0">
                <a:solidFill>
                  <a:srgbClr val="00462A"/>
                </a:solidFill>
              </a:rPr>
              <a:t>학원비</a:t>
            </a:r>
            <a:r>
              <a:rPr lang="en-US" altLang="ko-KR" sz="2400" b="1" spc="-150" dirty="0">
                <a:solidFill>
                  <a:srgbClr val="00462A"/>
                </a:solidFill>
              </a:rPr>
              <a:t>, </a:t>
            </a:r>
            <a:r>
              <a:rPr lang="ko-KR" altLang="en-US" sz="2400" b="1" spc="-150" dirty="0" err="1">
                <a:solidFill>
                  <a:srgbClr val="00462A"/>
                </a:solidFill>
              </a:rPr>
              <a:t>원서비</a:t>
            </a:r>
            <a:r>
              <a:rPr lang="ko-KR" altLang="en-US" sz="2400" b="1" spc="-150" dirty="0">
                <a:solidFill>
                  <a:srgbClr val="00462A"/>
                </a:solidFill>
              </a:rPr>
              <a:t> 등으로 지난해부터 쓴 돈만 </a:t>
            </a:r>
            <a:r>
              <a:rPr lang="en-US" altLang="ko-KR" sz="2400" b="1" spc="-150" dirty="0">
                <a:solidFill>
                  <a:srgbClr val="00462A"/>
                </a:solidFill>
              </a:rPr>
              <a:t>500</a:t>
            </a:r>
            <a:r>
              <a:rPr lang="ko-KR" altLang="en-US" sz="2400" b="1" spc="-150" dirty="0">
                <a:solidFill>
                  <a:srgbClr val="00462A"/>
                </a:solidFill>
              </a:rPr>
              <a:t>만원이 넘는다</a:t>
            </a:r>
            <a:r>
              <a:rPr lang="en-US" altLang="ko-KR" sz="2200" spc="-150" dirty="0">
                <a:solidFill>
                  <a:srgbClr val="8FBE00"/>
                </a:solidFill>
              </a:rPr>
              <a:t>.” </a:t>
            </a:r>
          </a:p>
        </p:txBody>
      </p:sp>
      <p:sp>
        <p:nvSpPr>
          <p:cNvPr id="3" name="제목 2">
            <a:extLst>
              <a:ext uri="{FF2B5EF4-FFF2-40B4-BE49-F238E27FC236}">
                <a16:creationId xmlns="" xmlns:a16="http://schemas.microsoft.com/office/drawing/2014/main" id="{D367EC56-00DB-4CE3-8A66-7373B27A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05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40058" y="2060848"/>
            <a:ext cx="8535892" cy="4359449"/>
          </a:xfrm>
          <a:prstGeom prst="roundRect">
            <a:avLst/>
          </a:prstGeom>
          <a:noFill/>
          <a:ln w="38100">
            <a:solidFill>
              <a:srgbClr val="AEE2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200" spc="-150" dirty="0">
                <a:solidFill>
                  <a:srgbClr val="00462A"/>
                </a:solidFill>
              </a:rPr>
              <a:t> </a:t>
            </a:r>
            <a:r>
              <a:rPr lang="en-US" altLang="ko-KR" sz="2200" spc="-150" dirty="0">
                <a:ln w="12700">
                  <a:solidFill>
                    <a:srgbClr val="AEE239"/>
                  </a:solidFill>
                </a:ln>
                <a:solidFill>
                  <a:srgbClr val="92D050"/>
                </a:solidFill>
              </a:rPr>
              <a:t>‘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재미와 즐거움</a:t>
            </a:r>
            <a:r>
              <a:rPr lang="en-US" altLang="ko-KR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’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을 삶의 우선적인 가치로 생각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ln w="12700">
                <a:solidFill>
                  <a:srgbClr val="AEE239"/>
                </a:solidFill>
              </a:ln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에코세대의 </a:t>
            </a:r>
            <a:r>
              <a:rPr lang="en-US" altLang="ko-KR" sz="2000" spc="-150" dirty="0">
                <a:solidFill>
                  <a:srgbClr val="00462A"/>
                </a:solidFill>
              </a:rPr>
              <a:t>75%,</a:t>
            </a:r>
            <a:r>
              <a:rPr lang="ko-KR" altLang="en-US" sz="2000" spc="-150" dirty="0">
                <a:solidFill>
                  <a:srgbClr val="00462A"/>
                </a:solidFill>
              </a:rPr>
              <a:t> </a:t>
            </a:r>
            <a:r>
              <a:rPr lang="en-US" altLang="ko-KR" sz="2000" spc="-150" dirty="0">
                <a:solidFill>
                  <a:srgbClr val="00462A"/>
                </a:solidFill>
              </a:rPr>
              <a:t>‘</a:t>
            </a:r>
            <a:r>
              <a:rPr lang="ko-KR" altLang="en-US" sz="2000" spc="-150" dirty="0">
                <a:solidFill>
                  <a:srgbClr val="00462A"/>
                </a:solidFill>
              </a:rPr>
              <a:t>즐겁게 사는 것이 인생의 목표</a:t>
            </a:r>
            <a:r>
              <a:rPr lang="en-US" altLang="ko-KR" sz="2200" spc="-150" dirty="0">
                <a:solidFill>
                  <a:srgbClr val="00462A"/>
                </a:solidFill>
              </a:rPr>
              <a:t/>
            </a:r>
            <a:br>
              <a:rPr lang="en-US" altLang="ko-KR" sz="2200" spc="-150" dirty="0">
                <a:solidFill>
                  <a:srgbClr val="00462A"/>
                </a:solidFill>
              </a:rPr>
            </a:br>
            <a:endParaRPr lang="en-US" altLang="ko-KR" sz="1500" spc="-150" dirty="0">
              <a:solidFill>
                <a:srgbClr val="00462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solidFill>
                  <a:srgbClr val="00462A"/>
                </a:solidFill>
              </a:rPr>
              <a:t> 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여가와 문화생활 중시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주어진 연차나 휴가를 쓰는 것은 당연한 일이다</a:t>
            </a:r>
            <a:r>
              <a:rPr lang="en-US" altLang="ko-KR" sz="2000" spc="-150" dirty="0">
                <a:solidFill>
                  <a:srgbClr val="00462A"/>
                </a:solidFill>
              </a:rPr>
              <a:t>.  (YES)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휴일에 일이 있다면 꼭 출근해야 한다</a:t>
            </a:r>
            <a:r>
              <a:rPr lang="en-US" altLang="ko-KR" sz="2000" spc="-150" dirty="0">
                <a:solidFill>
                  <a:srgbClr val="00462A"/>
                </a:solidFill>
              </a:rPr>
              <a:t>. (NO)</a:t>
            </a:r>
          </a:p>
          <a:p>
            <a:pPr marL="800100" lvl="1" indent="-342900"/>
            <a:endParaRPr lang="en-US" altLang="ko-KR" sz="1500" spc="-150" dirty="0">
              <a:solidFill>
                <a:srgbClr val="00462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 재미를 추구하고 여가를 향유하는데 소비가 차지하는 비중이 큼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ln w="12700">
                <a:solidFill>
                  <a:srgbClr val="AEE239"/>
                </a:solidFill>
              </a:ln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에코세대의 경우 자신이 특별하게 선호하는 부분에 있어서는 가격에 상관없이 최고를 선호하는 경향을 보이며 특히 감성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>
                <a:solidFill>
                  <a:srgbClr val="00462A"/>
                </a:solidFill>
              </a:rPr>
              <a:t>문화</a:t>
            </a:r>
            <a:r>
              <a:rPr lang="en-US" altLang="ko-KR" sz="2000" spc="-150" dirty="0">
                <a:solidFill>
                  <a:srgbClr val="00462A"/>
                </a:solidFill>
              </a:rPr>
              <a:t>, </a:t>
            </a:r>
            <a:r>
              <a:rPr lang="ko-KR" altLang="en-US" sz="2000" spc="-150" dirty="0">
                <a:solidFill>
                  <a:srgbClr val="00462A"/>
                </a:solidFill>
              </a:rPr>
              <a:t>유행 등에 민감하여 가치소비와 충동소비를 많이 하는 편 </a:t>
            </a:r>
            <a:r>
              <a:rPr lang="en-US" altLang="ko-KR" sz="2000" spc="-150" dirty="0">
                <a:solidFill>
                  <a:srgbClr val="00462A"/>
                </a:solidFill>
              </a:rPr>
              <a:t>(</a:t>
            </a:r>
            <a:r>
              <a:rPr lang="ko-KR" altLang="en-US" sz="2000" spc="-150" dirty="0">
                <a:solidFill>
                  <a:srgbClr val="00462A"/>
                </a:solidFill>
              </a:rPr>
              <a:t>임미리</a:t>
            </a:r>
            <a:r>
              <a:rPr lang="en-US" altLang="ko-KR" sz="2000" spc="-150" dirty="0">
                <a:solidFill>
                  <a:srgbClr val="00462A"/>
                </a:solidFill>
              </a:rPr>
              <a:t>, 2013)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40058" y="1196752"/>
            <a:ext cx="8535892" cy="720080"/>
            <a:chOff x="428596" y="1484784"/>
            <a:chExt cx="8535892" cy="936104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“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인생의 목표는 즐겁게 사는 것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”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순서도: 저장 데이터 11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(2)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에코세대의 특징</a:t>
            </a:r>
          </a:p>
        </p:txBody>
      </p:sp>
    </p:spTree>
    <p:extLst>
      <p:ext uri="{BB962C8B-B14F-4D97-AF65-F5344CB8AC3E}">
        <p14:creationId xmlns:p14="http://schemas.microsoft.com/office/powerpoint/2010/main" val="131010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33</a:t>
            </a:fld>
            <a:endParaRPr lang="ko-KR" alt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937" name="_x182695968" descr="EMB00000fec12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214422"/>
            <a:ext cx="5174154" cy="5143536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536" y="1059600"/>
            <a:ext cx="3279308" cy="857232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에코세대의 </a:t>
            </a:r>
            <a:r>
              <a:rPr lang="ko-KR" altLang="en-US" sz="3000" b="1" spc="-150" dirty="0" err="1">
                <a:solidFill>
                  <a:srgbClr val="00462A"/>
                </a:solidFill>
                <a:latin typeface="+mn-ea"/>
                <a:ea typeface="+mn-ea"/>
              </a:rPr>
              <a:t>뇌구조</a:t>
            </a:r>
            <a:endParaRPr lang="ko-KR" altLang="en-US" sz="3000" b="1" spc="-150" dirty="0">
              <a:solidFill>
                <a:srgbClr val="00462A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게임업체인 ㈜</a:t>
            </a:r>
            <a:r>
              <a:rPr lang="ko-KR" altLang="en-US" sz="2000" spc="-150" dirty="0" err="1">
                <a:solidFill>
                  <a:srgbClr val="8FBE00"/>
                </a:solidFill>
                <a:latin typeface="+mn-ea"/>
                <a:ea typeface="+mn-ea"/>
              </a:rPr>
              <a:t>엠게임에서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 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3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차원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(3D)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게임용 캐릭터 디자인을 담당하고 있는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김주현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(25)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씨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그의 초등학교 시절 취미는 친척 형이 그린 낙서를 따라 그리는 것이었다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그러다가 만화책을 복사하듯 베껴 그렸고 고등학생 때 신인 만화가의 문하생으로도 들어갔다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endParaRPr lang="ko-KR" altLang="en-US" sz="2000" spc="-150" dirty="0">
              <a:solidFill>
                <a:srgbClr val="8FBE00"/>
              </a:solidFill>
              <a:latin typeface="+mn-ea"/>
              <a:ea typeface="+mn-ea"/>
            </a:endParaRPr>
          </a:p>
          <a:p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인문계 고등학교를 다녔지만 고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3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내내 만화학원을 다니며 만화를 공부했고 ‘컴퓨터그래픽스 운용 기능사’ 자격증도 그때 땄다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만화에 미친 그에게 정규 대학 졸업장은 별 의미가 없었다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.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지난해 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5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월 ㈜</a:t>
            </a:r>
            <a:r>
              <a:rPr lang="ko-KR" altLang="en-US" sz="2200" b="1" spc="-150" dirty="0" err="1">
                <a:solidFill>
                  <a:srgbClr val="00462A"/>
                </a:solidFill>
                <a:latin typeface="+mn-ea"/>
                <a:ea typeface="+mn-ea"/>
              </a:rPr>
              <a:t>엠게임에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 입사한 김 씨의 요즘 심정은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?</a:t>
            </a:r>
            <a:endParaRPr lang="ko-KR" altLang="en-US" sz="2200" b="1" spc="-150" dirty="0">
              <a:solidFill>
                <a:srgbClr val="00462A"/>
              </a:solidFill>
              <a:latin typeface="+mn-ea"/>
              <a:ea typeface="+mn-ea"/>
            </a:endParaRPr>
          </a:p>
          <a:p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“내가 좋아했던 취미를 돈 버는 일로 할 수 있어서 너무 행복합니다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.”</a:t>
            </a:r>
            <a:endParaRPr lang="ko-KR" altLang="en-US" sz="2200" b="1" spc="-150" dirty="0">
              <a:solidFill>
                <a:srgbClr val="00462A"/>
              </a:solidFill>
              <a:latin typeface="+mn-ea"/>
              <a:ea typeface="+mn-ea"/>
            </a:endParaRPr>
          </a:p>
          <a:p>
            <a:r>
              <a:rPr lang="ko-KR" altLang="en-US" sz="2000" spc="-150" dirty="0" err="1">
                <a:solidFill>
                  <a:srgbClr val="8FBE00"/>
                </a:solidFill>
                <a:latin typeface="+mn-ea"/>
                <a:ea typeface="+mn-ea"/>
              </a:rPr>
              <a:t>자동차정비업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 브랜드인 ‘</a:t>
            </a:r>
            <a:r>
              <a:rPr lang="ko-KR" altLang="en-US" sz="2000" spc="-150" dirty="0" err="1">
                <a:solidFill>
                  <a:srgbClr val="8FBE00"/>
                </a:solidFill>
                <a:latin typeface="+mn-ea"/>
                <a:ea typeface="+mn-ea"/>
              </a:rPr>
              <a:t>맥과이어스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’의 경기 고양시 일산 </a:t>
            </a:r>
            <a:r>
              <a:rPr lang="ko-KR" altLang="en-US" sz="2000" spc="-150" dirty="0" err="1">
                <a:solidFill>
                  <a:srgbClr val="8FBE00"/>
                </a:solidFill>
                <a:latin typeface="+mn-ea"/>
                <a:ea typeface="+mn-ea"/>
              </a:rPr>
              <a:t>풍동점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 사장인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이종범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(23)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씨의 대학 전공은 자동차와 관계없는 토목건축학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이다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그러나 이 씨는 “어릴 때도 자동차 장난감만 가지고 놀았다”는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‘자동차 마니아’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그는 대학 졸업 후 들어가고 싶은 직장은 자꾸 떨어지고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합격한 곳은 적성에 안 맞았다고 한다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이 씨는 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“하루 최대 </a:t>
            </a:r>
            <a:r>
              <a:rPr lang="en-US" altLang="ko-KR" sz="2200" b="1" spc="-150" dirty="0">
                <a:solidFill>
                  <a:srgbClr val="00462A"/>
                </a:solidFill>
                <a:latin typeface="+mn-ea"/>
                <a:ea typeface="+mn-ea"/>
              </a:rPr>
              <a:t>10</a:t>
            </a:r>
            <a:r>
              <a:rPr lang="ko-KR" altLang="en-US" sz="2200" b="1" spc="-150" dirty="0">
                <a:solidFill>
                  <a:srgbClr val="00462A"/>
                </a:solidFill>
                <a:latin typeface="+mn-ea"/>
                <a:ea typeface="+mn-ea"/>
              </a:rPr>
              <a:t>시간 자동차와 씨름하지만 즐겁다”</a:t>
            </a:r>
            <a:r>
              <a:rPr lang="ko-KR" altLang="en-US" sz="2000" spc="-150" dirty="0">
                <a:solidFill>
                  <a:srgbClr val="8FBE00"/>
                </a:solidFill>
                <a:latin typeface="+mn-ea"/>
                <a:ea typeface="+mn-ea"/>
              </a:rPr>
              <a:t>고 말했다</a:t>
            </a:r>
            <a:r>
              <a:rPr lang="en-US" altLang="ko-KR" sz="20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endParaRPr lang="ko-KR" altLang="en-US" sz="2000" spc="-150" dirty="0">
              <a:solidFill>
                <a:srgbClr val="8FBE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C5B462DC-D25A-41FF-A256-4BFA3DB6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6999055A-E766-4278-B3D7-62BCBB98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63" y="1052736"/>
            <a:ext cx="2520280" cy="5465409"/>
          </a:xfrm>
          <a:prstGeom prst="rect">
            <a:avLst/>
          </a:prstGeom>
        </p:spPr>
      </p:pic>
      <p:pic>
        <p:nvPicPr>
          <p:cNvPr id="4097" name="_x253230784" descr="EMB00002ef81a8d">
            <a:extLst>
              <a:ext uri="{FF2B5EF4-FFF2-40B4-BE49-F238E27FC236}">
                <a16:creationId xmlns="" xmlns:a16="http://schemas.microsoft.com/office/drawing/2014/main" id="{AFC68FD1-0F1B-4447-ACE7-DE8CB59E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" y="1772816"/>
            <a:ext cx="4248472" cy="33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253230864" descr="EMB00002ef81a90">
            <a:extLst>
              <a:ext uri="{FF2B5EF4-FFF2-40B4-BE49-F238E27FC236}">
                <a16:creationId xmlns="" xmlns:a16="http://schemas.microsoft.com/office/drawing/2014/main" id="{704C2B35-1AE6-4263-9430-93D24BB4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36" y="1859465"/>
            <a:ext cx="1944216" cy="31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CFE4FD-F3A3-4991-9B77-2B83A4FB4804}"/>
              </a:ext>
            </a:extLst>
          </p:cNvPr>
          <p:cNvSpPr txBox="1"/>
          <p:nvPr/>
        </p:nvSpPr>
        <p:spPr>
          <a:xfrm>
            <a:off x="171623" y="525300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462A"/>
                </a:solidFill>
                <a:latin typeface="+mn-ea"/>
                <a:ea typeface="+mn-ea"/>
              </a:rPr>
              <a:t>심각한 정치적 사안과 국정의 혼란사태에 대해 기존의 심각하고 진지한 방식의 접근보다는 </a:t>
            </a:r>
            <a:r>
              <a:rPr lang="ko-KR" altLang="en-US" b="1" dirty="0">
                <a:solidFill>
                  <a:srgbClr val="00462A"/>
                </a:solidFill>
                <a:latin typeface="+mn-ea"/>
                <a:ea typeface="+mn-ea"/>
              </a:rPr>
              <a:t>정치인들의 발언에서 재미를 찾아 이들의 말을 따라 유행어를 만들거나</a:t>
            </a:r>
            <a:r>
              <a:rPr lang="en-US" altLang="ko-KR" b="1" dirty="0">
                <a:solidFill>
                  <a:srgbClr val="00462A"/>
                </a:solidFill>
                <a:latin typeface="+mn-ea"/>
                <a:ea typeface="+mn-ea"/>
              </a:rPr>
              <a:t>, </a:t>
            </a:r>
            <a:r>
              <a:rPr lang="ko-KR" altLang="en-US" b="1" dirty="0">
                <a:solidFill>
                  <a:srgbClr val="00462A"/>
                </a:solidFill>
                <a:latin typeface="+mn-ea"/>
                <a:ea typeface="+mn-ea"/>
              </a:rPr>
              <a:t>풍자적인 </a:t>
            </a:r>
            <a:r>
              <a:rPr lang="ko-KR" altLang="en-US" b="1" dirty="0" err="1">
                <a:solidFill>
                  <a:srgbClr val="00462A"/>
                </a:solidFill>
                <a:latin typeface="+mn-ea"/>
                <a:ea typeface="+mn-ea"/>
              </a:rPr>
              <a:t>짤을</a:t>
            </a:r>
            <a:r>
              <a:rPr lang="ko-KR" altLang="en-US" b="1" dirty="0">
                <a:solidFill>
                  <a:srgbClr val="00462A"/>
                </a:solidFill>
                <a:latin typeface="+mn-ea"/>
                <a:ea typeface="+mn-ea"/>
              </a:rPr>
              <a:t> 만들어 퍼트림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="" xmlns:a16="http://schemas.microsoft.com/office/drawing/2014/main" id="{BE7849EC-F239-4FC4-92F9-195794DCB667}"/>
              </a:ext>
            </a:extLst>
          </p:cNvPr>
          <p:cNvSpPr txBox="1">
            <a:spLocks/>
          </p:cNvSpPr>
          <p:nvPr/>
        </p:nvSpPr>
        <p:spPr bwMode="auto">
          <a:xfrm>
            <a:off x="179512" y="987592"/>
            <a:ext cx="4032448" cy="64120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/>
            <a:r>
              <a:rPr kumimoji="0" lang="ko-KR" altLang="en-US" sz="3000" b="1" spc="-150">
                <a:solidFill>
                  <a:srgbClr val="00462A"/>
                </a:solidFill>
                <a:latin typeface="+mn-ea"/>
                <a:ea typeface="+mn-ea"/>
              </a:rPr>
              <a:t>에코세대와 정치 패러디</a:t>
            </a:r>
            <a:endParaRPr kumimoji="0" lang="ko-KR" altLang="en-US" sz="3000" b="1" spc="-150" dirty="0">
              <a:solidFill>
                <a:srgbClr val="00462A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492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1C34D03-E816-4146-AF06-CE70CF40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36</a:t>
            </a:fld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="" xmlns:a16="http://schemas.microsoft.com/office/drawing/2014/main" id="{B52BB246-88B1-48EF-8248-59DACAFE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3" y="1776990"/>
            <a:ext cx="4159284" cy="4100282"/>
          </a:xfr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78272874-01B2-4E67-9895-7339C268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78" y="1850158"/>
            <a:ext cx="4163602" cy="4027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5410A7-65A5-4AB4-A594-4F1A2ED64A9A}"/>
              </a:ext>
            </a:extLst>
          </p:cNvPr>
          <p:cNvSpPr txBox="1"/>
          <p:nvPr/>
        </p:nvSpPr>
        <p:spPr>
          <a:xfrm>
            <a:off x="314853" y="5981218"/>
            <a:ext cx="864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462A"/>
                </a:solidFill>
                <a:latin typeface="+mn-ea"/>
                <a:ea typeface="+mn-ea"/>
              </a:rPr>
              <a:t>인터넷에서 정치인들의 사진을 바탕으로 유머 자료를 만들어 즐김</a:t>
            </a:r>
            <a:endParaRPr lang="ko-KR" altLang="en-US" sz="2000" b="1" dirty="0">
              <a:solidFill>
                <a:srgbClr val="00462A"/>
              </a:solidFill>
              <a:latin typeface="+mn-ea"/>
              <a:ea typeface="+mn-ea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="" xmlns:a16="http://schemas.microsoft.com/office/drawing/2014/main" id="{B2F55514-1D20-4DAE-B396-C1CF74567035}"/>
              </a:ext>
            </a:extLst>
          </p:cNvPr>
          <p:cNvSpPr txBox="1">
            <a:spLocks/>
          </p:cNvSpPr>
          <p:nvPr/>
        </p:nvSpPr>
        <p:spPr bwMode="auto">
          <a:xfrm>
            <a:off x="179512" y="987592"/>
            <a:ext cx="4032448" cy="64120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/>
            <a:r>
              <a:rPr kumimoji="0" lang="ko-KR" altLang="en-US" sz="3000" b="1" spc="-150">
                <a:solidFill>
                  <a:srgbClr val="00462A"/>
                </a:solidFill>
                <a:latin typeface="+mn-ea"/>
                <a:ea typeface="+mn-ea"/>
              </a:rPr>
              <a:t>에코세대와 정치 패러디</a:t>
            </a:r>
            <a:endParaRPr kumimoji="0" lang="ko-KR" altLang="en-US" sz="3000" b="1" spc="-150" dirty="0">
              <a:solidFill>
                <a:srgbClr val="00462A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753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37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01680" y="2564905"/>
            <a:ext cx="8535892" cy="3744416"/>
          </a:xfrm>
          <a:prstGeom prst="roundRect">
            <a:avLst/>
          </a:prstGeom>
          <a:noFill/>
          <a:ln w="38100">
            <a:solidFill>
              <a:srgbClr val="AEE2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 ‘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나에게 직접적으로 도움이 되는 일</a:t>
            </a:r>
            <a:r>
              <a:rPr lang="en-US" altLang="ko-KR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’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에 행동을 취함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 </a:t>
            </a:r>
            <a:endParaRPr lang="en-US" altLang="ko-KR" sz="155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 ‘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내 것</a:t>
            </a:r>
            <a:r>
              <a:rPr lang="en-US" altLang="ko-KR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’ 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중시 경향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  <a:sym typeface="Wingdings" panose="05000000000000000000" pitchFamily="2" charset="2"/>
            </a:endParaRPr>
          </a:p>
          <a:p>
            <a:pPr marL="342900" indent="-342900"/>
            <a:endParaRPr lang="en-US" altLang="ko-KR" sz="150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외환위기 경험으로 인한 경제적 불안</a:t>
            </a:r>
            <a:endParaRPr lang="en-US" altLang="ko-KR" sz="220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에코세대의 고민은 연애나 결혼이 아닌 </a:t>
            </a:r>
            <a:r>
              <a: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‘</a:t>
            </a:r>
            <a:r>
              <a:rPr lang="ko-KR" altLang="en-US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취업과 돈</a:t>
            </a:r>
            <a:r>
              <a: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’</a:t>
            </a:r>
            <a:br>
              <a: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rPr>
            </a:br>
            <a:endParaRPr lang="en-US" altLang="ko-KR" sz="150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  <a:sym typeface="Wingdings" panose="05000000000000000000" pitchFamily="2" charset="2"/>
              </a:rPr>
              <a:t> 최근의 경제적 문제로 인해 실용주의가 극단적으로 나올 수 있음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solidFill>
                <a:srgbClr val="00462A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봉사도 </a:t>
            </a:r>
            <a:r>
              <a:rPr lang="ko-KR" altLang="en-US" sz="2200" spc="-150" dirty="0" err="1">
                <a:solidFill>
                  <a:srgbClr val="00462A"/>
                </a:solidFill>
                <a:sym typeface="Wingdings" panose="05000000000000000000" pitchFamily="2" charset="2"/>
              </a:rPr>
              <a:t>스펙</a:t>
            </a:r>
            <a:r>
              <a: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무조건적인 희생과 봉사 </a:t>
            </a:r>
            <a:r>
              <a:rPr lang="en-US" altLang="ko-KR" sz="2200" spc="-150" dirty="0">
                <a:solidFill>
                  <a:srgbClr val="00462A"/>
                </a:solidFill>
                <a:sym typeface="Wingdings" panose="05000000000000000000" pitchFamily="2" charset="2"/>
              </a:rPr>
              <a:t>NO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에코세대의 특징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01680" y="1340768"/>
            <a:ext cx="8535892" cy="936104"/>
            <a:chOff x="428596" y="1484784"/>
            <a:chExt cx="8535892" cy="936104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기브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앤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테이크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(Give and Take)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가</a:t>
              </a:r>
              <a:endParaRPr lang="en-US" altLang="ko-KR" sz="28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확실한 </a:t>
              </a:r>
              <a:r>
                <a:rPr lang="ko-KR" altLang="en-US" sz="2800" spc="-150" dirty="0" err="1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실용주의파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순서도: 저장 데이터 8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(3)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77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38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1"/>
            <a:ext cx="8807498" cy="500752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3F5932A0-594C-4EC2-A5C6-757DCA9E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32523"/>
            <a:ext cx="4896544" cy="5040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just"/>
            <a:r>
              <a:rPr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시댁과의 </a:t>
            </a:r>
            <a:r>
              <a:rPr lang="en-US" altLang="ko-KR" sz="3000" b="1" spc="-150" dirty="0">
                <a:solidFill>
                  <a:srgbClr val="00462A"/>
                </a:solidFill>
                <a:latin typeface="+mn-ea"/>
                <a:ea typeface="+mn-ea"/>
              </a:rPr>
              <a:t>Give and Take</a:t>
            </a:r>
            <a:r>
              <a:rPr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적 관계 </a:t>
            </a:r>
          </a:p>
        </p:txBody>
      </p:sp>
    </p:spTree>
    <p:extLst>
      <p:ext uri="{BB962C8B-B14F-4D97-AF65-F5344CB8AC3E}">
        <p14:creationId xmlns:p14="http://schemas.microsoft.com/office/powerpoint/2010/main" val="964183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564313"/>
            <a:ext cx="2133600" cy="293687"/>
          </a:xfrm>
        </p:spPr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39</a:t>
            </a:fld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2" y="2247143"/>
            <a:ext cx="8748172" cy="253004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5" y="1340768"/>
            <a:ext cx="8748173" cy="93608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5" y="4696881"/>
            <a:ext cx="8748173" cy="1184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28596" y="4509120"/>
            <a:ext cx="8424936" cy="1796657"/>
            <a:chOff x="428596" y="4509120"/>
            <a:chExt cx="8424936" cy="1796657"/>
          </a:xfrm>
        </p:grpSpPr>
        <p:sp>
          <p:nvSpPr>
            <p:cNvPr id="6" name="직사각형 5"/>
            <p:cNvSpPr/>
            <p:nvPr/>
          </p:nvSpPr>
          <p:spPr>
            <a:xfrm>
              <a:off x="428596" y="4897902"/>
              <a:ext cx="8424936" cy="1407875"/>
            </a:xfrm>
            <a:prstGeom prst="rect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/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ko-KR" altLang="en-US" sz="2200" spc="-150" dirty="0">
                  <a:solidFill>
                    <a:srgbClr val="00462A"/>
                  </a:solidFill>
                </a:rPr>
                <a:t>생애 주기적으로 </a:t>
              </a:r>
              <a:r>
                <a:rPr lang="ko-KR" altLang="en-US" sz="2200" b="1" spc="-150" dirty="0">
                  <a:solidFill>
                    <a:srgbClr val="00462A"/>
                  </a:solidFill>
                </a:rPr>
                <a:t>비슷한 시기에 태어나 특정 시대적 상황을 함께 경험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함으로써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, 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이를 통해 </a:t>
              </a:r>
              <a:r>
                <a:rPr lang="ko-KR" altLang="en-US" sz="2200" b="1" spc="-150" dirty="0">
                  <a:solidFill>
                    <a:srgbClr val="00462A"/>
                  </a:solidFill>
                </a:rPr>
                <a:t>유사한 가치관과 의식 및 태도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를 지닌 집단 </a:t>
              </a:r>
              <a:endParaRPr lang="en-US" altLang="ko-KR" sz="2200" spc="-150" dirty="0">
                <a:solidFill>
                  <a:srgbClr val="00462A"/>
                </a:solidFill>
              </a:endParaRPr>
            </a:p>
            <a:p>
              <a:r>
                <a:rPr lang="en-US" altLang="ko-KR" sz="2200" spc="-150" dirty="0">
                  <a:solidFill>
                    <a:srgbClr val="00462A"/>
                  </a:solidFill>
                </a:rPr>
                <a:t>    (</a:t>
              </a:r>
              <a:r>
                <a:rPr lang="ko-KR" altLang="en-US" sz="2200" spc="-150" dirty="0">
                  <a:solidFill>
                    <a:srgbClr val="00462A"/>
                  </a:solidFill>
                </a:rPr>
                <a:t>박재흥</a:t>
              </a:r>
              <a:r>
                <a:rPr lang="en-US" altLang="ko-KR" sz="2200" spc="-150" dirty="0">
                  <a:solidFill>
                    <a:srgbClr val="00462A"/>
                  </a:solidFill>
                </a:rPr>
                <a:t>, 2005)</a:t>
              </a: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658415" y="4509120"/>
              <a:ext cx="1313981" cy="610621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spc="-150" dirty="0">
                  <a:solidFill>
                    <a:srgbClr val="00462A"/>
                  </a:solidFill>
                </a:rPr>
                <a:t>세대</a:t>
              </a:r>
            </a:p>
          </p:txBody>
        </p:sp>
      </p:grpSp>
      <p:sp>
        <p:nvSpPr>
          <p:cNvPr id="7" name="타원 6"/>
          <p:cNvSpPr/>
          <p:nvPr/>
        </p:nvSpPr>
        <p:spPr>
          <a:xfrm>
            <a:off x="6553200" y="1253462"/>
            <a:ext cx="2304256" cy="1203380"/>
          </a:xfrm>
          <a:prstGeom prst="ellipse">
            <a:avLst/>
          </a:prstGeom>
          <a:noFill/>
          <a:ln w="635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pc="-150" dirty="0">
                <a:solidFill>
                  <a:srgbClr val="00462A"/>
                </a:solidFill>
              </a:rPr>
              <a:t>과제</a:t>
            </a:r>
            <a:r>
              <a:rPr lang="en-US" altLang="ko-KR" sz="2200" spc="-150" dirty="0">
                <a:solidFill>
                  <a:srgbClr val="00462A"/>
                </a:solidFill>
              </a:rPr>
              <a:t> </a:t>
            </a:r>
            <a:r>
              <a:rPr lang="ko-KR" altLang="en-US" sz="2200" spc="-150" dirty="0">
                <a:solidFill>
                  <a:srgbClr val="00462A"/>
                </a:solidFill>
              </a:rPr>
              <a:t>동질적 </a:t>
            </a:r>
            <a:endParaRPr lang="en-US" altLang="ko-KR" sz="2200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sz="2200" spc="-150" dirty="0">
                <a:solidFill>
                  <a:srgbClr val="00462A"/>
                </a:solidFill>
              </a:rPr>
              <a:t>집단</a:t>
            </a:r>
          </a:p>
        </p:txBody>
      </p:sp>
      <p:sp>
        <p:nvSpPr>
          <p:cNvPr id="14" name="타원 13"/>
          <p:cNvSpPr/>
          <p:nvPr/>
        </p:nvSpPr>
        <p:spPr>
          <a:xfrm>
            <a:off x="195089" y="1217458"/>
            <a:ext cx="2240632" cy="1275388"/>
          </a:xfrm>
          <a:prstGeom prst="ellipse">
            <a:avLst/>
          </a:prstGeom>
          <a:noFill/>
          <a:ln w="635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pc="-150" dirty="0">
                <a:solidFill>
                  <a:srgbClr val="00462A"/>
                </a:solidFill>
              </a:rPr>
              <a:t>친족계보의 </a:t>
            </a:r>
            <a:endParaRPr lang="en-US" altLang="ko-KR" sz="2200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sz="2200" spc="-150" dirty="0">
                <a:solidFill>
                  <a:srgbClr val="00462A"/>
                </a:solidFill>
              </a:rPr>
              <a:t>같은 항렬</a:t>
            </a:r>
          </a:p>
        </p:txBody>
      </p:sp>
      <p:sp>
        <p:nvSpPr>
          <p:cNvPr id="15" name="타원 14"/>
          <p:cNvSpPr/>
          <p:nvPr/>
        </p:nvSpPr>
        <p:spPr>
          <a:xfrm>
            <a:off x="1987182" y="2378742"/>
            <a:ext cx="2304256" cy="1231575"/>
          </a:xfrm>
          <a:prstGeom prst="ellipse">
            <a:avLst/>
          </a:prstGeom>
          <a:noFill/>
          <a:ln w="635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pc="-150" dirty="0" err="1">
                <a:solidFill>
                  <a:srgbClr val="00462A"/>
                </a:solidFill>
              </a:rPr>
              <a:t>코호트</a:t>
            </a:r>
            <a:endParaRPr lang="en-US" altLang="ko-KR" sz="2200" spc="-150" dirty="0">
              <a:solidFill>
                <a:srgbClr val="00462A"/>
              </a:solidFill>
            </a:endParaRPr>
          </a:p>
          <a:p>
            <a:pPr algn="ctr"/>
            <a:r>
              <a:rPr lang="en-US" altLang="ko-KR" sz="2200" spc="-150" dirty="0">
                <a:solidFill>
                  <a:srgbClr val="00462A"/>
                </a:solidFill>
              </a:rPr>
              <a:t>(Cohort)</a:t>
            </a:r>
            <a:endParaRPr lang="ko-KR" altLang="en-US" sz="2200" spc="-150" dirty="0">
              <a:solidFill>
                <a:srgbClr val="00462A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713078" y="2378742"/>
            <a:ext cx="2314920" cy="1224136"/>
          </a:xfrm>
          <a:prstGeom prst="ellipse">
            <a:avLst/>
          </a:prstGeom>
          <a:noFill/>
          <a:ln w="635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pc="-150" dirty="0">
                <a:solidFill>
                  <a:srgbClr val="00462A"/>
                </a:solidFill>
              </a:rPr>
              <a:t>특정 역사적 시기에 생존한 사람들</a:t>
            </a:r>
          </a:p>
        </p:txBody>
      </p:sp>
      <p:sp>
        <p:nvSpPr>
          <p:cNvPr id="3" name="막힌 원호 2"/>
          <p:cNvSpPr/>
          <p:nvPr/>
        </p:nvSpPr>
        <p:spPr>
          <a:xfrm rot="10800000">
            <a:off x="788636" y="3148773"/>
            <a:ext cx="7704856" cy="720080"/>
          </a:xfrm>
          <a:prstGeom prst="blockArc">
            <a:avLst>
              <a:gd name="adj1" fmla="val 10763466"/>
              <a:gd name="adj2" fmla="val 37403"/>
              <a:gd name="adj3" fmla="val 1548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209016" y="4037688"/>
            <a:ext cx="864096" cy="5876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세대에 대한 사회학적 시각</a:t>
            </a:r>
          </a:p>
        </p:txBody>
      </p:sp>
    </p:spTree>
    <p:extLst>
      <p:ext uri="{BB962C8B-B14F-4D97-AF65-F5344CB8AC3E}">
        <p14:creationId xmlns:p14="http://schemas.microsoft.com/office/powerpoint/2010/main" val="22467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3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40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6866667" cy="8285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6819048" cy="9809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7139"/>
            <a:ext cx="6904762" cy="7428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78151"/>
            <a:ext cx="6971428" cy="25238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" y="1138821"/>
            <a:ext cx="8170816" cy="185714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36" y="1071629"/>
            <a:ext cx="7845820" cy="534285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" y="4844817"/>
            <a:ext cx="6952381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41</a:t>
            </a:fld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79148" y="2492896"/>
            <a:ext cx="8572235" cy="3816424"/>
          </a:xfrm>
          <a:prstGeom prst="roundRect">
            <a:avLst/>
          </a:prstGeom>
          <a:noFill/>
          <a:ln w="38100">
            <a:solidFill>
              <a:srgbClr val="AEE2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 자유로움이나 평등과 같은 가치를 중시</a:t>
            </a:r>
            <a:r>
              <a:rPr lang="en-US" altLang="ko-KR" sz="1500" spc="-150" dirty="0">
                <a:solidFill>
                  <a:srgbClr val="92D050"/>
                </a:solidFill>
              </a:rPr>
              <a:t/>
            </a:r>
            <a:br>
              <a:rPr lang="en-US" altLang="ko-KR" sz="1500" spc="-150" dirty="0">
                <a:solidFill>
                  <a:srgbClr val="92D050"/>
                </a:solidFill>
              </a:rPr>
            </a:br>
            <a:endParaRPr lang="en-US" altLang="ko-KR" sz="1500" spc="-15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 즉흥적인 인간관계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ln w="12700">
                <a:solidFill>
                  <a:srgbClr val="AEE239"/>
                </a:solidFill>
              </a:ln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온라인 중심 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spc="-150" dirty="0">
                <a:solidFill>
                  <a:srgbClr val="00462A"/>
                </a:solidFill>
              </a:rPr>
              <a:t>‘</a:t>
            </a:r>
            <a:r>
              <a:rPr lang="ko-KR" altLang="en-US" sz="2000" spc="-150" dirty="0">
                <a:solidFill>
                  <a:srgbClr val="00462A"/>
                </a:solidFill>
              </a:rPr>
              <a:t>의리나 정</a:t>
            </a:r>
            <a:r>
              <a:rPr lang="en-US" altLang="ko-KR" sz="2000" spc="-150" dirty="0">
                <a:solidFill>
                  <a:srgbClr val="00462A"/>
                </a:solidFill>
              </a:rPr>
              <a:t>’</a:t>
            </a:r>
            <a:r>
              <a:rPr lang="ko-KR" altLang="en-US" sz="2000" spc="-150" dirty="0">
                <a:solidFill>
                  <a:srgbClr val="00462A"/>
                </a:solidFill>
              </a:rPr>
              <a:t> 보다는 </a:t>
            </a:r>
            <a:r>
              <a:rPr lang="en-US" altLang="ko-KR" sz="2000" spc="-150" dirty="0">
                <a:solidFill>
                  <a:srgbClr val="00462A"/>
                </a:solidFill>
              </a:rPr>
              <a:t>‘</a:t>
            </a:r>
            <a:r>
              <a:rPr lang="ko-KR" altLang="en-US" sz="2000" spc="-150" dirty="0">
                <a:solidFill>
                  <a:srgbClr val="00462A"/>
                </a:solidFill>
              </a:rPr>
              <a:t>재미와 실용성</a:t>
            </a:r>
            <a:r>
              <a:rPr lang="en-US" altLang="ko-KR" sz="2000" spc="-150" dirty="0">
                <a:solidFill>
                  <a:srgbClr val="00462A"/>
                </a:solidFill>
              </a:rPr>
              <a:t>’</a:t>
            </a:r>
            <a:r>
              <a:rPr lang="ko-KR" altLang="en-US" sz="2000" spc="-150" dirty="0">
                <a:solidFill>
                  <a:srgbClr val="00462A"/>
                </a:solidFill>
              </a:rPr>
              <a:t> 추구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altLang="ko-KR" sz="1500" spc="-150" dirty="0">
                <a:solidFill>
                  <a:srgbClr val="00462A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 </a:t>
            </a:r>
            <a:r>
              <a:rPr lang="ko-KR" altLang="en-US" sz="2200" b="1" spc="-150" dirty="0" err="1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탈권위주의에</a:t>
            </a:r>
            <a:r>
              <a:rPr lang="ko-KR" altLang="en-US" sz="2200" b="1" spc="-150" dirty="0">
                <a:ln w="12700">
                  <a:solidFill>
                    <a:srgbClr val="00462A"/>
                  </a:solidFill>
                </a:ln>
                <a:solidFill>
                  <a:srgbClr val="00462A">
                    <a:alpha val="80000"/>
                  </a:srgbClr>
                </a:solidFill>
              </a:rPr>
              <a:t> 대한 지향</a:t>
            </a:r>
            <a:endParaRPr lang="en-US" altLang="ko-KR" sz="2200" b="1" spc="-150" dirty="0">
              <a:ln w="12700">
                <a:solidFill>
                  <a:srgbClr val="00462A"/>
                </a:solidFill>
              </a:ln>
              <a:solidFill>
                <a:srgbClr val="00462A">
                  <a:alpha val="8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1500" spc="-150" dirty="0">
              <a:solidFill>
                <a:srgbClr val="00462A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부하직원이 상사보다 늦게 퇴근해야 한다</a:t>
            </a:r>
            <a:r>
              <a:rPr lang="en-US" altLang="ko-KR" sz="2000" spc="-150" dirty="0">
                <a:solidFill>
                  <a:srgbClr val="00462A"/>
                </a:solidFill>
              </a:rPr>
              <a:t>. (NO)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spc="-150" dirty="0">
                <a:solidFill>
                  <a:srgbClr val="00462A"/>
                </a:solidFill>
              </a:rPr>
              <a:t>가장의 권위는 무조건 존중 받아야 한다</a:t>
            </a:r>
            <a:r>
              <a:rPr lang="en-US" altLang="ko-KR" sz="2000" spc="-150" dirty="0">
                <a:solidFill>
                  <a:srgbClr val="00462A"/>
                </a:solidFill>
              </a:rPr>
              <a:t>. (NO)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  <a:latin typeface="+mj-lt"/>
              </a:rPr>
              <a:t>에코세대의 특징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79148" y="1293396"/>
            <a:ext cx="8535892" cy="936104"/>
            <a:chOff x="428596" y="1484784"/>
            <a:chExt cx="8535892" cy="93610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259632" y="1484784"/>
              <a:ext cx="7704856" cy="936104"/>
            </a:xfrm>
            <a:prstGeom prst="roundRect">
              <a:avLst/>
            </a:prstGeom>
            <a:solidFill>
              <a:srgbClr val="AEE239">
                <a:alpha val="6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“</a:t>
              </a:r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내가 제일 중요해</a:t>
              </a:r>
              <a:r>
                <a:rPr lang="en-US" altLang="ko-KR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”</a:t>
              </a:r>
            </a:p>
            <a:p>
              <a:pPr algn="r"/>
              <a:r>
                <a:rPr lang="ko-KR" altLang="en-US" sz="28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권위를 거부하는 평등주의자들</a:t>
              </a:r>
              <a:endParaRPr lang="en-US" altLang="ko-KR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순서도: 저장 데이터 9"/>
            <p:cNvSpPr/>
            <p:nvPr/>
          </p:nvSpPr>
          <p:spPr>
            <a:xfrm>
              <a:off x="428596" y="1484784"/>
              <a:ext cx="1191076" cy="936104"/>
            </a:xfrm>
            <a:prstGeom prst="flowChartOnlineStorage">
              <a:avLst/>
            </a:prstGeom>
            <a:solidFill>
              <a:srgbClr val="92D050">
                <a:alpha val="9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3000" spc="-150" dirty="0">
                  <a:solidFill>
                    <a:srgbClr val="00462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(4)</a:t>
              </a:r>
              <a:endParaRPr lang="ko-KR" altLang="en-US" sz="3000" spc="-150" dirty="0">
                <a:solidFill>
                  <a:srgbClr val="00462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16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22D0AF4-10BC-4F0F-9438-841980CD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42</a:t>
            </a:fld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28073301-D6A4-4141-BB79-4381DA025CC6}"/>
              </a:ext>
            </a:extLst>
          </p:cNvPr>
          <p:cNvGrpSpPr/>
          <p:nvPr/>
        </p:nvGrpSpPr>
        <p:grpSpPr>
          <a:xfrm>
            <a:off x="1619672" y="1772816"/>
            <a:ext cx="6372708" cy="4624897"/>
            <a:chOff x="1007604" y="980728"/>
            <a:chExt cx="7128792" cy="5272969"/>
          </a:xfrm>
        </p:grpSpPr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id="{6462A089-45BB-4845-8C34-D9A3C4985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0" t="19323" r="34638" b="7879"/>
            <a:stretch/>
          </p:blipFill>
          <p:spPr>
            <a:xfrm>
              <a:off x="1007604" y="980728"/>
              <a:ext cx="7128792" cy="5272969"/>
            </a:xfrm>
            <a:prstGeom prst="rect">
              <a:avLst/>
            </a:prstGeom>
          </p:spPr>
        </p:pic>
        <p:cxnSp>
          <p:nvCxnSpPr>
            <p:cNvPr id="7" name="직선 연결선 6">
              <a:extLst>
                <a:ext uri="{FF2B5EF4-FFF2-40B4-BE49-F238E27FC236}">
                  <a16:creationId xmlns="" xmlns:a16="http://schemas.microsoft.com/office/drawing/2014/main" id="{C40D7743-208A-4E75-83D3-2C4A9B114254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4221088"/>
              <a:ext cx="39604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07CEA25-A508-440C-956C-E0B5E548A18A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4509120"/>
              <a:ext cx="2016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="" xmlns:a16="http://schemas.microsoft.com/office/drawing/2014/main" id="{E421C0A7-6F8B-4897-9709-13FBAB150378}"/>
                </a:ext>
              </a:extLst>
            </p:cNvPr>
            <p:cNvCxnSpPr>
              <a:cxnSpLocks/>
            </p:cNvCxnSpPr>
            <p:nvPr/>
          </p:nvCxnSpPr>
          <p:spPr>
            <a:xfrm>
              <a:off x="2915816" y="5445224"/>
              <a:ext cx="468052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="" xmlns:a16="http://schemas.microsoft.com/office/drawing/2014/main" id="{174689A2-C175-48C1-B7D9-A22F6210A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5733256"/>
              <a:ext cx="468052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제목 1">
            <a:extLst>
              <a:ext uri="{FF2B5EF4-FFF2-40B4-BE49-F238E27FC236}">
                <a16:creationId xmlns="" xmlns:a16="http://schemas.microsoft.com/office/drawing/2014/main" id="{A7D3126C-9EED-416C-9B5A-295F99CB329E}"/>
              </a:ext>
            </a:extLst>
          </p:cNvPr>
          <p:cNvSpPr txBox="1">
            <a:spLocks/>
          </p:cNvSpPr>
          <p:nvPr/>
        </p:nvSpPr>
        <p:spPr bwMode="auto">
          <a:xfrm>
            <a:off x="179512" y="987592"/>
            <a:ext cx="3600400" cy="64120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/>
            <a:r>
              <a:rPr kumimoji="0"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에코세대의 인간관계</a:t>
            </a:r>
          </a:p>
        </p:txBody>
      </p:sp>
    </p:spTree>
    <p:extLst>
      <p:ext uri="{BB962C8B-B14F-4D97-AF65-F5344CB8AC3E}">
        <p14:creationId xmlns:p14="http://schemas.microsoft.com/office/powerpoint/2010/main" val="2166196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4249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올해로 사회생활 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6</a:t>
            </a:r>
            <a:r>
              <a:rPr lang="ko-KR" altLang="en-US" sz="2200" spc="-150" dirty="0" err="1">
                <a:solidFill>
                  <a:srgbClr val="8FBE00"/>
                </a:solidFill>
                <a:latin typeface="+mn-ea"/>
                <a:ea typeface="+mn-ea"/>
              </a:rPr>
              <a:t>년차인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 증권사 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직원 </a:t>
            </a:r>
            <a:r>
              <a:rPr lang="en-US" altLang="ko-KR" sz="2400" b="1" spc="-150" dirty="0">
                <a:solidFill>
                  <a:srgbClr val="00462A"/>
                </a:solidFill>
                <a:latin typeface="+mn-ea"/>
                <a:ea typeface="+mn-ea"/>
              </a:rPr>
              <a:t>C(30) 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씨는 벌써 세 번이나 직장을 옮겼다</a:t>
            </a:r>
            <a:r>
              <a:rPr lang="en-US" altLang="ko-KR" sz="2400" b="1" spc="-150" dirty="0">
                <a:solidFill>
                  <a:srgbClr val="00462A"/>
                </a:solidFill>
                <a:latin typeface="+mn-ea"/>
                <a:ea typeface="+mn-ea"/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자주 직장을 옮긴 건 더 많은 지식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,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수입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,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네트워크를 쌓을 수 있는 기회가 생겼기 때문이다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그리 멀지 않은 곳에 위치한 같은 업계의 다른 회사로 옮기다 보니 주변 어른들로부터 “예전 직장 사람들하고 마주칠 일이 많아서 좀 그렇지 않으냐”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, “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옮길 때마다 낯선 사람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,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낯선 분위기에 적응하는 게 힘들지 않으냐”는 걱정을 듣는다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그러나 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C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씨의 생각은 다르다</a:t>
            </a:r>
            <a:r>
              <a:rPr lang="en-US" altLang="ko-KR" sz="2400" b="1" spc="-150" dirty="0">
                <a:solidFill>
                  <a:srgbClr val="00462A"/>
                </a:solidFill>
                <a:latin typeface="+mn-ea"/>
                <a:ea typeface="+mn-ea"/>
              </a:rPr>
              <a:t>. “20, 30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년간 같은 회사에서 같은 사람들과 쭉 근무를 하신 어른들의 기준으로 보면 이해가 안 되실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 겁니다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그러나 저희 세대는 직장 생활을 할 때 인간관계보다는 목표나 성취감을 중시하고 그만큼 맺고 끊는 게 정확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하죠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. 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기성세대보다 사람 관계에서 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인간미가 떨어진다는 건 인정하지만 더 합리적인 면도 많다고 생각</a:t>
            </a:r>
            <a:r>
              <a:rPr lang="ko-KR" altLang="en-US" sz="2200" spc="-150" dirty="0">
                <a:solidFill>
                  <a:srgbClr val="8FBE00"/>
                </a:solidFill>
                <a:latin typeface="+mn-ea"/>
                <a:ea typeface="+mn-ea"/>
              </a:rPr>
              <a:t>합니다</a:t>
            </a:r>
            <a:r>
              <a:rPr lang="en-US" altLang="ko-KR" sz="2200" spc="-150" dirty="0">
                <a:solidFill>
                  <a:srgbClr val="8FBE00"/>
                </a:solidFill>
                <a:latin typeface="+mn-ea"/>
                <a:ea typeface="+mn-ea"/>
              </a:rPr>
              <a:t>.”</a:t>
            </a:r>
            <a:endParaRPr lang="ko-KR" altLang="en-US" sz="2200" spc="-150" dirty="0">
              <a:solidFill>
                <a:srgbClr val="8FBE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44</a:t>
            </a:fld>
            <a:endParaRPr lang="ko-KR" alt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9153" name="_x182695008" descr="EMB00000fec12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80" y="2159192"/>
            <a:ext cx="7560840" cy="4099827"/>
          </a:xfrm>
          <a:prstGeom prst="rect">
            <a:avLst/>
          </a:prstGeom>
          <a:noFill/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04F3204B-FAA0-4292-8AF8-7046B95E4B80}"/>
              </a:ext>
            </a:extLst>
          </p:cNvPr>
          <p:cNvSpPr txBox="1">
            <a:spLocks/>
          </p:cNvSpPr>
          <p:nvPr/>
        </p:nvSpPr>
        <p:spPr bwMode="auto">
          <a:xfrm>
            <a:off x="179512" y="987592"/>
            <a:ext cx="3600400" cy="64120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/>
            <a:r>
              <a:rPr kumimoji="0" lang="ko-KR" altLang="en-US" sz="3000" b="1" spc="-150" dirty="0">
                <a:solidFill>
                  <a:srgbClr val="00462A"/>
                </a:solidFill>
                <a:latin typeface="+mn-ea"/>
                <a:ea typeface="+mn-ea"/>
              </a:rPr>
              <a:t>에코세대의 인간관계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3102" y="2921479"/>
            <a:ext cx="8229600" cy="857232"/>
          </a:xfrm>
        </p:spPr>
        <p:txBody>
          <a:bodyPr>
            <a:normAutofit/>
          </a:bodyPr>
          <a:lstStyle/>
          <a:p>
            <a:r>
              <a:rPr lang="ko-KR" altLang="en-US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결론</a:t>
            </a:r>
          </a:p>
        </p:txBody>
      </p:sp>
    </p:spTree>
    <p:extLst>
      <p:ext uri="{BB962C8B-B14F-4D97-AF65-F5344CB8AC3E}">
        <p14:creationId xmlns:p14="http://schemas.microsoft.com/office/powerpoint/2010/main" val="1307889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결론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46</a:t>
            </a:fld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95089" y="1101990"/>
            <a:ext cx="2240632" cy="1275388"/>
          </a:xfrm>
          <a:prstGeom prst="ellipse">
            <a:avLst/>
          </a:prstGeom>
          <a:noFill/>
          <a:ln w="63500">
            <a:solidFill>
              <a:srgbClr val="8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에코세대의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성장배경</a:t>
            </a:r>
          </a:p>
        </p:txBody>
      </p:sp>
      <p:sp>
        <p:nvSpPr>
          <p:cNvPr id="7" name="타원 6"/>
          <p:cNvSpPr/>
          <p:nvPr/>
        </p:nvSpPr>
        <p:spPr>
          <a:xfrm>
            <a:off x="3391268" y="1128968"/>
            <a:ext cx="2304256" cy="1231575"/>
          </a:xfrm>
          <a:prstGeom prst="ellipse">
            <a:avLst/>
          </a:prstGeom>
          <a:noFill/>
          <a:ln w="63500">
            <a:solidFill>
              <a:srgbClr val="8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에코세대의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문화적 특성</a:t>
            </a:r>
          </a:p>
        </p:txBody>
      </p:sp>
      <p:sp>
        <p:nvSpPr>
          <p:cNvPr id="8" name="타원 7"/>
          <p:cNvSpPr/>
          <p:nvPr/>
        </p:nvSpPr>
        <p:spPr>
          <a:xfrm>
            <a:off x="6651071" y="1105709"/>
            <a:ext cx="2304256" cy="1224136"/>
          </a:xfrm>
          <a:prstGeom prst="ellipse">
            <a:avLst/>
          </a:prstGeom>
          <a:noFill/>
          <a:ln w="63500">
            <a:solidFill>
              <a:srgbClr val="8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현재</a:t>
            </a:r>
            <a:endParaRPr lang="en-US" altLang="ko-KR" sz="2000" spc="-150" dirty="0">
              <a:solidFill>
                <a:srgbClr val="00462A"/>
              </a:solidFill>
            </a:endParaRPr>
          </a:p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 사회구조적 상황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722671" y="2075163"/>
            <a:ext cx="7704856" cy="1183708"/>
            <a:chOff x="722671" y="2075163"/>
            <a:chExt cx="7704856" cy="1183708"/>
          </a:xfrm>
          <a:solidFill>
            <a:srgbClr val="92D050"/>
          </a:solidFill>
        </p:grpSpPr>
        <p:sp>
          <p:nvSpPr>
            <p:cNvPr id="9" name="막힌 원호 8"/>
            <p:cNvSpPr/>
            <p:nvPr/>
          </p:nvSpPr>
          <p:spPr>
            <a:xfrm rot="10800000">
              <a:off x="722671" y="2075163"/>
              <a:ext cx="7704856" cy="720080"/>
            </a:xfrm>
            <a:prstGeom prst="blockArc">
              <a:avLst>
                <a:gd name="adj1" fmla="val 10763466"/>
                <a:gd name="adj2" fmla="val 37403"/>
                <a:gd name="adj3" fmla="val 15485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아래쪽 화살표 9"/>
            <p:cNvSpPr/>
            <p:nvPr/>
          </p:nvSpPr>
          <p:spPr>
            <a:xfrm>
              <a:off x="4143051" y="2965064"/>
              <a:ext cx="864096" cy="293807"/>
            </a:xfrm>
            <a:prstGeom prst="downArrow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타원 10"/>
          <p:cNvSpPr/>
          <p:nvPr/>
        </p:nvSpPr>
        <p:spPr>
          <a:xfrm>
            <a:off x="1838795" y="3189923"/>
            <a:ext cx="2304256" cy="1231575"/>
          </a:xfrm>
          <a:prstGeom prst="ellipse">
            <a:avLst/>
          </a:prstGeom>
          <a:noFill/>
          <a:ln w="635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 dirty="0">
                <a:solidFill>
                  <a:srgbClr val="00462A"/>
                </a:solidFill>
              </a:rPr>
              <a:t>에코세대의 이해와 포용</a:t>
            </a:r>
          </a:p>
        </p:txBody>
      </p:sp>
      <p:sp>
        <p:nvSpPr>
          <p:cNvPr id="12" name="타원 11"/>
          <p:cNvSpPr/>
          <p:nvPr/>
        </p:nvSpPr>
        <p:spPr>
          <a:xfrm>
            <a:off x="5007147" y="3185544"/>
            <a:ext cx="2304256" cy="1224136"/>
          </a:xfrm>
          <a:prstGeom prst="ellipse">
            <a:avLst/>
          </a:prstGeom>
          <a:noFill/>
          <a:ln w="63500">
            <a:solidFill>
              <a:srgbClr val="00A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solidFill>
                  <a:srgbClr val="00462A"/>
                </a:solidFill>
              </a:rPr>
              <a:t>에코세대만의 </a:t>
            </a:r>
            <a:r>
              <a:rPr lang="ko-KR" altLang="en-US" sz="2000" spc="-150" dirty="0">
                <a:solidFill>
                  <a:srgbClr val="00462A"/>
                </a:solidFill>
              </a:rPr>
              <a:t>능력</a:t>
            </a:r>
          </a:p>
        </p:txBody>
      </p:sp>
      <p:sp>
        <p:nvSpPr>
          <p:cNvPr id="13" name="막힌 원호 12"/>
          <p:cNvSpPr/>
          <p:nvPr/>
        </p:nvSpPr>
        <p:spPr>
          <a:xfrm rot="10800000">
            <a:off x="1862756" y="4049640"/>
            <a:ext cx="5448647" cy="720080"/>
          </a:xfrm>
          <a:prstGeom prst="blockArc">
            <a:avLst>
              <a:gd name="adj1" fmla="val 10763466"/>
              <a:gd name="adj2" fmla="val 37403"/>
              <a:gd name="adj3" fmla="val 15485"/>
            </a:avLst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4237864" y="4937504"/>
            <a:ext cx="611063" cy="293807"/>
          </a:xfrm>
          <a:prstGeom prst="downArrow">
            <a:avLst/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391267" y="5372986"/>
            <a:ext cx="2304256" cy="1047081"/>
          </a:xfrm>
          <a:prstGeom prst="ellipse">
            <a:avLst/>
          </a:prstGeom>
          <a:solidFill>
            <a:srgbClr val="00462A"/>
          </a:solidFill>
          <a:ln w="63500">
            <a:solidFill>
              <a:srgbClr val="004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>
                <a:solidFill>
                  <a:srgbClr val="D9D9B8"/>
                </a:solidFill>
              </a:rPr>
              <a:t>사회의 </a:t>
            </a:r>
            <a:endParaRPr lang="en-US" altLang="ko-KR" sz="2000" b="1" spc="-150" dirty="0">
              <a:solidFill>
                <a:srgbClr val="D9D9B8"/>
              </a:solidFill>
            </a:endParaRPr>
          </a:p>
          <a:p>
            <a:pPr algn="ctr"/>
            <a:r>
              <a:rPr lang="ko-KR" altLang="en-US" sz="2000" b="1" spc="-150" dirty="0">
                <a:solidFill>
                  <a:srgbClr val="D9D9B8"/>
                </a:solidFill>
              </a:rPr>
              <a:t>통합과 발전</a:t>
            </a:r>
          </a:p>
        </p:txBody>
      </p:sp>
      <p:sp>
        <p:nvSpPr>
          <p:cNvPr id="16" name="십자형 15"/>
          <p:cNvSpPr/>
          <p:nvPr/>
        </p:nvSpPr>
        <p:spPr>
          <a:xfrm>
            <a:off x="2697470" y="1544241"/>
            <a:ext cx="432048" cy="518371"/>
          </a:xfrm>
          <a:prstGeom prst="plus">
            <a:avLst>
              <a:gd name="adj" fmla="val 3447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>
              <a:solidFill>
                <a:srgbClr val="00462A"/>
              </a:solidFill>
            </a:endParaRPr>
          </a:p>
        </p:txBody>
      </p:sp>
      <p:sp>
        <p:nvSpPr>
          <p:cNvPr id="17" name="십자형 16"/>
          <p:cNvSpPr/>
          <p:nvPr/>
        </p:nvSpPr>
        <p:spPr>
          <a:xfrm>
            <a:off x="5957273" y="1488250"/>
            <a:ext cx="432048" cy="518371"/>
          </a:xfrm>
          <a:prstGeom prst="plus">
            <a:avLst>
              <a:gd name="adj" fmla="val 3447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>
              <a:solidFill>
                <a:srgbClr val="00462A"/>
              </a:solidFill>
            </a:endParaRPr>
          </a:p>
        </p:txBody>
      </p:sp>
      <p:sp>
        <p:nvSpPr>
          <p:cNvPr id="18" name="십자형 17"/>
          <p:cNvSpPr/>
          <p:nvPr/>
        </p:nvSpPr>
        <p:spPr>
          <a:xfrm>
            <a:off x="4359075" y="3578874"/>
            <a:ext cx="432048" cy="518371"/>
          </a:xfrm>
          <a:prstGeom prst="plus">
            <a:avLst>
              <a:gd name="adj" fmla="val 34476"/>
            </a:avLst>
          </a:prstGeom>
          <a:solidFill>
            <a:srgbClr val="40C0CB"/>
          </a:solidFill>
          <a:ln>
            <a:solidFill>
              <a:srgbClr val="40C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46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3000372"/>
            <a:ext cx="8229600" cy="857232"/>
          </a:xfrm>
        </p:spPr>
        <p:txBody>
          <a:bodyPr>
            <a:normAutofit/>
          </a:bodyPr>
          <a:lstStyle/>
          <a:p>
            <a:r>
              <a:rPr lang="ko-KR" altLang="en-US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에코세대란 누구인가</a:t>
            </a:r>
            <a:r>
              <a:rPr lang="en-US" altLang="ko-KR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ko-KR" altLang="en-US" sz="4200" spc="-150" dirty="0">
              <a:ln w="22225">
                <a:solidFill>
                  <a:srgbClr val="8FBE00"/>
                </a:solidFill>
              </a:ln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55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에코세대의 사전적 정의와 기원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822" y="1285860"/>
            <a:ext cx="83296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spc="-150" dirty="0">
                <a:solidFill>
                  <a:srgbClr val="00462A"/>
                </a:solidFill>
                <a:latin typeface="+mn-ea"/>
                <a:ea typeface="+mn-ea"/>
              </a:rPr>
              <a:t> </a:t>
            </a:r>
            <a:r>
              <a:rPr lang="ko-KR" altLang="en-US" sz="2800" b="1" spc="-150" dirty="0">
                <a:solidFill>
                  <a:srgbClr val="7ABC32"/>
                </a:solidFill>
                <a:latin typeface="+mn-ea"/>
                <a:ea typeface="+mn-ea"/>
              </a:rPr>
              <a:t>에코세대란</a:t>
            </a:r>
            <a:r>
              <a:rPr lang="en-US" altLang="ko-KR" sz="2800" b="1" spc="-150" dirty="0">
                <a:solidFill>
                  <a:srgbClr val="7ABC32"/>
                </a:solidFill>
                <a:latin typeface="+mn-ea"/>
                <a:ea typeface="+mn-ea"/>
              </a:rPr>
              <a:t>?</a:t>
            </a:r>
            <a: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  <a:t/>
            </a:r>
            <a:b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</a:b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“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베이비붐 세대의 자녀가 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메아리</a:t>
            </a:r>
            <a:r>
              <a:rPr lang="en-US" altLang="ko-KR" sz="2400" b="1" spc="-150" dirty="0">
                <a:solidFill>
                  <a:srgbClr val="00462A"/>
                </a:solidFill>
                <a:latin typeface="+mn-ea"/>
                <a:ea typeface="+mn-ea"/>
              </a:rPr>
              <a:t>(echo)</a:t>
            </a:r>
            <a:r>
              <a:rPr lang="ko-KR" altLang="en-US" sz="2400" b="1" spc="-150" dirty="0">
                <a:solidFill>
                  <a:srgbClr val="00462A"/>
                </a:solidFill>
                <a:latin typeface="+mn-ea"/>
                <a:ea typeface="+mn-ea"/>
              </a:rPr>
              <a:t>처럼 다시 출생 붐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을 일으켰다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!”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800" spc="-150" dirty="0">
              <a:solidFill>
                <a:srgbClr val="00462A"/>
              </a:solidFill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  <a:t> </a:t>
            </a:r>
            <a:r>
              <a:rPr lang="ko-KR" altLang="en-US" sz="2800" b="1" spc="-150" dirty="0">
                <a:solidFill>
                  <a:srgbClr val="7ABC32"/>
                </a:solidFill>
                <a:latin typeface="+mn-ea"/>
                <a:ea typeface="+mn-ea"/>
              </a:rPr>
              <a:t>인구학적 측면</a:t>
            </a:r>
            <a: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  <a:t/>
            </a:r>
            <a:b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</a:b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1979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년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-1992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년 출생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/2013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년 기준 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1,008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만 명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/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전체의 약 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20%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800" spc="-150" dirty="0">
              <a:solidFill>
                <a:srgbClr val="00462A"/>
              </a:solidFill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b="1" spc="-150" dirty="0">
                <a:solidFill>
                  <a:srgbClr val="00462A"/>
                </a:solidFill>
                <a:latin typeface="+mn-ea"/>
                <a:ea typeface="+mn-ea"/>
              </a:rPr>
              <a:t> </a:t>
            </a:r>
            <a:r>
              <a:rPr lang="ko-KR" altLang="en-US" sz="2800" b="1" spc="-150" dirty="0">
                <a:solidFill>
                  <a:srgbClr val="7ABC32"/>
                </a:solidFill>
                <a:latin typeface="+mn-ea"/>
                <a:ea typeface="+mn-ea"/>
              </a:rPr>
              <a:t>사회문화적 측면</a:t>
            </a:r>
            <a: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  <a:t/>
            </a:r>
            <a:b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</a:br>
            <a:r>
              <a:rPr lang="en-US" altLang="ko-KR" sz="2800" spc="-150" dirty="0">
                <a:solidFill>
                  <a:srgbClr val="00462A"/>
                </a:solidFill>
                <a:latin typeface="+mn-ea"/>
                <a:ea typeface="+mn-ea"/>
              </a:rPr>
              <a:t>- 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물질적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/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정서적으로 풍족한 유년기를 보낸 첫 세대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/>
            </a:r>
            <a:b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</a:b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- 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유례없이 높은 수준의 교육을 받은 세대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/>
            </a:r>
            <a:b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</a:b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- 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역사상 처음으로 가정용 </a:t>
            </a:r>
            <a:r>
              <a:rPr lang="en-US" altLang="ko-KR" sz="2400" spc="-150" dirty="0">
                <a:solidFill>
                  <a:srgbClr val="00462A"/>
                </a:solidFill>
                <a:latin typeface="+mn-ea"/>
                <a:ea typeface="+mn-ea"/>
              </a:rPr>
              <a:t>PC</a:t>
            </a:r>
            <a:r>
              <a:rPr lang="ko-KR" altLang="en-US" sz="2400" spc="-150" dirty="0">
                <a:solidFill>
                  <a:srgbClr val="00462A"/>
                </a:solidFill>
                <a:latin typeface="+mn-ea"/>
                <a:ea typeface="+mn-ea"/>
              </a:rPr>
              <a:t>가 있는 환경에서 성장한 세대</a:t>
            </a:r>
            <a:endParaRPr lang="en-US" altLang="ko-KR" sz="2400" spc="-150" dirty="0">
              <a:solidFill>
                <a:srgbClr val="00462A"/>
              </a:solidFill>
              <a:latin typeface="+mn-ea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800" spc="-150" dirty="0">
              <a:solidFill>
                <a:srgbClr val="00462A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0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pc="-150" dirty="0">
                <a:solidFill>
                  <a:srgbClr val="F9F2E7"/>
                </a:solidFill>
              </a:rPr>
              <a:t>에코세대를 명명하는 다양한 명칭들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A07E3-E2D7-4ACB-A5C2-463C43EFD113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23528" y="1288057"/>
            <a:ext cx="2664296" cy="2736305"/>
            <a:chOff x="323528" y="3645022"/>
            <a:chExt cx="2664296" cy="2736305"/>
          </a:xfrm>
        </p:grpSpPr>
        <p:sp>
          <p:nvSpPr>
            <p:cNvPr id="13" name="직사각형 12"/>
            <p:cNvSpPr/>
            <p:nvPr/>
          </p:nvSpPr>
          <p:spPr>
            <a:xfrm>
              <a:off x="323528" y="3969057"/>
              <a:ext cx="2664296" cy="2412270"/>
            </a:xfrm>
            <a:prstGeom prst="rect">
              <a:avLst/>
            </a:prstGeom>
            <a:no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ko-KR" sz="2000" spc="-150" dirty="0">
                  <a:solidFill>
                    <a:srgbClr val="00462A"/>
                  </a:solidFill>
                </a:rPr>
                <a:t>2030 </a:t>
              </a:r>
              <a:r>
                <a:rPr lang="ko-KR" altLang="en-US" sz="2000" spc="-150" dirty="0">
                  <a:solidFill>
                    <a:srgbClr val="00462A"/>
                  </a:solidFill>
                </a:rPr>
                <a:t>세대</a:t>
              </a:r>
              <a:r>
                <a:rPr lang="en-US" altLang="ko-KR" sz="2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000" spc="-150" dirty="0">
                  <a:solidFill>
                    <a:srgbClr val="00462A"/>
                  </a:solidFill>
                </a:rPr>
              </a:br>
              <a:endParaRPr lang="en-US" altLang="ko-KR" sz="1000" spc="-150" dirty="0">
                <a:solidFill>
                  <a:srgbClr val="00462A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ko-KR" altLang="en-US" sz="2000" spc="-150" dirty="0">
                  <a:solidFill>
                    <a:srgbClr val="00462A"/>
                  </a:solidFill>
                </a:rPr>
                <a:t>청년세대</a:t>
              </a:r>
              <a:endParaRPr lang="en-US" altLang="ko-KR" sz="2000" spc="-150" dirty="0">
                <a:solidFill>
                  <a:srgbClr val="00462A"/>
                </a:solidFill>
              </a:endParaRPr>
            </a:p>
            <a:p>
              <a:endParaRPr lang="en-US" altLang="ko-KR" sz="2000" spc="-150" dirty="0">
                <a:solidFill>
                  <a:srgbClr val="00462A"/>
                </a:solidFill>
              </a:endParaRPr>
            </a:p>
          </p:txBody>
        </p:sp>
        <p:sp>
          <p:nvSpPr>
            <p:cNvPr id="14" name="모서리가 둥근 직사각형 6"/>
            <p:cNvSpPr/>
            <p:nvPr/>
          </p:nvSpPr>
          <p:spPr>
            <a:xfrm>
              <a:off x="611560" y="3645022"/>
              <a:ext cx="2088232" cy="648071"/>
            </a:xfrm>
            <a:prstGeom prst="roundRect">
              <a:avLst/>
            </a:prstGeom>
            <a:solidFill>
              <a:srgbClr val="AEE239">
                <a:alpha val="90000"/>
              </a:srgbClr>
            </a:solidFill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150" dirty="0">
                  <a:solidFill>
                    <a:srgbClr val="00462A"/>
                  </a:solidFill>
                </a:rPr>
                <a:t>나이</a:t>
              </a:r>
              <a:r>
                <a:rPr lang="en-US" altLang="ko-KR" sz="2000" b="1" spc="-150" dirty="0">
                  <a:solidFill>
                    <a:srgbClr val="00462A"/>
                  </a:solidFill>
                </a:rPr>
                <a:t>/</a:t>
              </a:r>
              <a:r>
                <a:rPr lang="ko-KR" altLang="en-US" sz="2000" b="1" spc="-150" dirty="0">
                  <a:solidFill>
                    <a:srgbClr val="00462A"/>
                  </a:solidFill>
                </a:rPr>
                <a:t>생애단계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203848" y="1214422"/>
            <a:ext cx="2664296" cy="2809941"/>
            <a:chOff x="3203848" y="3571387"/>
            <a:chExt cx="2664296" cy="2809941"/>
          </a:xfrm>
        </p:grpSpPr>
        <p:sp>
          <p:nvSpPr>
            <p:cNvPr id="11" name="직사각형 10"/>
            <p:cNvSpPr/>
            <p:nvPr/>
          </p:nvSpPr>
          <p:spPr>
            <a:xfrm>
              <a:off x="3203848" y="3969058"/>
              <a:ext cx="2664296" cy="2412270"/>
            </a:xfrm>
            <a:prstGeom prst="rect">
              <a:avLst/>
            </a:prstGeom>
            <a:noFill/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ko-KR" sz="2000" spc="-150" dirty="0">
                  <a:solidFill>
                    <a:srgbClr val="00462A"/>
                  </a:solidFill>
                </a:rPr>
                <a:t>N</a:t>
              </a:r>
              <a:r>
                <a:rPr lang="ko-KR" altLang="en-US" sz="2000" spc="-150" dirty="0">
                  <a:solidFill>
                    <a:srgbClr val="00462A"/>
                  </a:solidFill>
                </a:rPr>
                <a:t>세대</a:t>
              </a:r>
              <a:r>
                <a:rPr lang="en-US" altLang="ko-KR" sz="2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000" spc="-150" dirty="0">
                  <a:solidFill>
                    <a:srgbClr val="00462A"/>
                  </a:solidFill>
                </a:rPr>
              </a:br>
              <a:endParaRPr lang="en-US" altLang="ko-KR" sz="1000" spc="-150" dirty="0">
                <a:solidFill>
                  <a:srgbClr val="00462A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ko-KR" altLang="en-US" sz="2000" spc="-150" dirty="0">
                  <a:solidFill>
                    <a:srgbClr val="00462A"/>
                  </a:solidFill>
                </a:rPr>
                <a:t>디지털세대</a:t>
              </a:r>
              <a:r>
                <a:rPr lang="en-US" altLang="ko-KR" sz="2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000" spc="-150" dirty="0">
                  <a:solidFill>
                    <a:srgbClr val="00462A"/>
                  </a:solidFill>
                </a:rPr>
              </a:br>
              <a:endParaRPr lang="en-US" altLang="ko-KR" sz="1000" spc="-150" dirty="0">
                <a:solidFill>
                  <a:srgbClr val="00462A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ko-KR" sz="2000" b="1" spc="-150" dirty="0">
                  <a:solidFill>
                    <a:srgbClr val="00462A"/>
                  </a:solidFill>
                </a:rPr>
                <a:t>P</a:t>
              </a:r>
              <a:r>
                <a:rPr lang="ko-KR" altLang="en-US" sz="2000" b="1" spc="-150" dirty="0">
                  <a:solidFill>
                    <a:srgbClr val="00462A"/>
                  </a:solidFill>
                </a:rPr>
                <a:t>세대</a:t>
              </a:r>
              <a:r>
                <a:rPr lang="en-US" altLang="ko-KR" sz="2000" spc="-150" dirty="0">
                  <a:solidFill>
                    <a:srgbClr val="00462A"/>
                  </a:solidFill>
                </a:rPr>
                <a:t/>
              </a:r>
              <a:br>
                <a:rPr lang="en-US" altLang="ko-KR" sz="2000" spc="-150" dirty="0">
                  <a:solidFill>
                    <a:srgbClr val="00462A"/>
                  </a:solidFill>
                </a:rPr>
              </a:br>
              <a:endParaRPr lang="en-US" altLang="ko-KR" sz="1000" spc="-150" dirty="0">
                <a:solidFill>
                  <a:srgbClr val="00462A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ko-KR" sz="2000" b="1" spc="-150" dirty="0">
                  <a:solidFill>
                    <a:srgbClr val="00462A"/>
                  </a:solidFill>
                </a:rPr>
                <a:t>IP</a:t>
              </a:r>
              <a:r>
                <a:rPr lang="ko-KR" altLang="en-US" sz="2000" b="1" spc="-150" dirty="0">
                  <a:solidFill>
                    <a:srgbClr val="00462A"/>
                  </a:solidFill>
                </a:rPr>
                <a:t>세대</a:t>
              </a:r>
              <a:endParaRPr lang="en-US" altLang="ko-KR" sz="2000" b="1" spc="-150" dirty="0">
                <a:solidFill>
                  <a:srgbClr val="00462A"/>
                </a:solidFill>
              </a:endParaRPr>
            </a:p>
          </p:txBody>
        </p:sp>
        <p:sp>
          <p:nvSpPr>
            <p:cNvPr id="12" name="모서리가 둥근 직사각형 7"/>
            <p:cNvSpPr/>
            <p:nvPr/>
          </p:nvSpPr>
          <p:spPr>
            <a:xfrm>
              <a:off x="3357554" y="3571387"/>
              <a:ext cx="2366574" cy="706083"/>
            </a:xfrm>
            <a:prstGeom prst="roundRect">
              <a:avLst/>
            </a:prstGeom>
            <a:solidFill>
              <a:srgbClr val="AEE239">
                <a:alpha val="90000"/>
              </a:srgbClr>
            </a:solidFill>
            <a:ln w="50800">
              <a:solidFill>
                <a:srgbClr val="AEE2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150" dirty="0">
                  <a:solidFill>
                    <a:srgbClr val="00462A"/>
                  </a:solidFill>
                </a:rPr>
                <a:t>문화적</a:t>
              </a:r>
              <a:r>
                <a:rPr lang="en-US" altLang="ko-KR" sz="2000" b="1" spc="-150" dirty="0">
                  <a:solidFill>
                    <a:srgbClr val="00462A"/>
                  </a:solidFill>
                </a:rPr>
                <a:t>/</a:t>
              </a:r>
              <a:r>
                <a:rPr lang="ko-KR" altLang="en-US" sz="2000" b="1" spc="-150" dirty="0">
                  <a:solidFill>
                    <a:srgbClr val="00462A"/>
                  </a:solidFill>
                </a:rPr>
                <a:t>행태적</a:t>
              </a:r>
              <a:r>
                <a:rPr lang="en-US" altLang="ko-KR" sz="2000" b="1" spc="-150" dirty="0">
                  <a:solidFill>
                    <a:srgbClr val="00462A"/>
                  </a:solidFill>
                </a:rPr>
                <a:t> </a:t>
              </a:r>
              <a:r>
                <a:rPr lang="ko-KR" altLang="en-US" sz="2000" b="1" spc="-150" dirty="0">
                  <a:solidFill>
                    <a:srgbClr val="00462A"/>
                  </a:solidFill>
                </a:rPr>
                <a:t>특성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6084168" y="1597248"/>
            <a:ext cx="2736304" cy="2427115"/>
          </a:xfrm>
          <a:prstGeom prst="rect">
            <a:avLst/>
          </a:prstGeom>
          <a:noFill/>
          <a:ln w="508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000" spc="-150" dirty="0">
                <a:solidFill>
                  <a:srgbClr val="00462A"/>
                </a:solidFill>
              </a:rPr>
              <a:t>88</a:t>
            </a:r>
            <a:r>
              <a:rPr lang="ko-KR" altLang="en-US" sz="2000" spc="-150" dirty="0">
                <a:solidFill>
                  <a:srgbClr val="00462A"/>
                </a:solidFill>
              </a:rPr>
              <a:t>만원 세대</a:t>
            </a:r>
            <a:r>
              <a:rPr lang="en-US" altLang="ko-KR" sz="2000" spc="-150" dirty="0">
                <a:solidFill>
                  <a:srgbClr val="00462A"/>
                </a:solidFill>
              </a:rPr>
              <a:t/>
            </a:r>
            <a:br>
              <a:rPr lang="en-US" altLang="ko-KR" sz="2000" spc="-150" dirty="0">
                <a:solidFill>
                  <a:srgbClr val="00462A"/>
                </a:solidFill>
              </a:rPr>
            </a:br>
            <a:endParaRPr lang="en-US" altLang="ko-KR" sz="1000" spc="-150" dirty="0">
              <a:solidFill>
                <a:srgbClr val="00462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000" b="1" spc="-150" dirty="0">
                <a:solidFill>
                  <a:srgbClr val="00462A"/>
                </a:solidFill>
              </a:rPr>
              <a:t>3</a:t>
            </a:r>
            <a:r>
              <a:rPr lang="ko-KR" altLang="en-US" sz="2000" b="1" spc="-150" dirty="0">
                <a:solidFill>
                  <a:srgbClr val="00462A"/>
                </a:solidFill>
              </a:rPr>
              <a:t>포</a:t>
            </a:r>
            <a:r>
              <a:rPr lang="en-US" altLang="ko-KR" sz="2000" b="1" spc="-150" dirty="0">
                <a:solidFill>
                  <a:srgbClr val="00462A"/>
                </a:solidFill>
              </a:rPr>
              <a:t>/5</a:t>
            </a:r>
            <a:r>
              <a:rPr lang="ko-KR" altLang="en-US" sz="2000" b="1" spc="-150" dirty="0">
                <a:solidFill>
                  <a:srgbClr val="00462A"/>
                </a:solidFill>
              </a:rPr>
              <a:t>포</a:t>
            </a:r>
            <a:r>
              <a:rPr lang="en-US" altLang="ko-KR" sz="2000" b="1" spc="-150" dirty="0">
                <a:solidFill>
                  <a:srgbClr val="00462A"/>
                </a:solidFill>
              </a:rPr>
              <a:t>/7</a:t>
            </a:r>
            <a:r>
              <a:rPr lang="ko-KR" altLang="en-US" sz="2000" b="1" spc="-150" dirty="0">
                <a:solidFill>
                  <a:srgbClr val="00462A"/>
                </a:solidFill>
              </a:rPr>
              <a:t>포</a:t>
            </a:r>
            <a:r>
              <a:rPr lang="en-US" altLang="ko-KR" sz="2000" b="1" spc="-150" dirty="0">
                <a:solidFill>
                  <a:srgbClr val="00462A"/>
                </a:solidFill>
              </a:rPr>
              <a:t>/n</a:t>
            </a:r>
            <a:r>
              <a:rPr lang="ko-KR" altLang="en-US" sz="2000" b="1" spc="-150" dirty="0" err="1">
                <a:solidFill>
                  <a:srgbClr val="00462A"/>
                </a:solidFill>
              </a:rPr>
              <a:t>포세대</a:t>
            </a:r>
            <a:r>
              <a:rPr lang="en-US" altLang="ko-KR" sz="2000" b="1" spc="-150" dirty="0">
                <a:solidFill>
                  <a:srgbClr val="00462A"/>
                </a:solidFill>
              </a:rPr>
              <a:t/>
            </a:r>
            <a:br>
              <a:rPr lang="en-US" altLang="ko-KR" sz="2000" b="1" spc="-150" dirty="0">
                <a:solidFill>
                  <a:srgbClr val="00462A"/>
                </a:solidFill>
              </a:rPr>
            </a:br>
            <a:endParaRPr lang="en-US" altLang="ko-KR" sz="1000" b="1" spc="-150" dirty="0">
              <a:solidFill>
                <a:srgbClr val="00462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spc="-150" dirty="0">
                <a:solidFill>
                  <a:srgbClr val="00462A"/>
                </a:solidFill>
              </a:rPr>
              <a:t>절망세대</a:t>
            </a:r>
            <a:r>
              <a:rPr lang="en-US" altLang="ko-KR" sz="2000" spc="-150" dirty="0">
                <a:solidFill>
                  <a:srgbClr val="00462A"/>
                </a:solidFill>
              </a:rPr>
              <a:t/>
            </a:r>
            <a:br>
              <a:rPr lang="en-US" altLang="ko-KR" sz="2000" spc="-150" dirty="0">
                <a:solidFill>
                  <a:srgbClr val="00462A"/>
                </a:solidFill>
              </a:rPr>
            </a:br>
            <a:endParaRPr lang="en-US" altLang="ko-KR" sz="1000" spc="-150" dirty="0">
              <a:solidFill>
                <a:srgbClr val="00462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spc="-150" dirty="0">
                <a:solidFill>
                  <a:srgbClr val="00462A"/>
                </a:solidFill>
              </a:rPr>
              <a:t>달관세대</a:t>
            </a:r>
            <a:endParaRPr lang="en-US" altLang="ko-KR" sz="2000" spc="-150" dirty="0">
              <a:solidFill>
                <a:srgbClr val="00462A"/>
              </a:solidFill>
            </a:endParaRPr>
          </a:p>
        </p:txBody>
      </p:sp>
      <p:sp>
        <p:nvSpPr>
          <p:cNvPr id="15" name="모서리가 둥근 직사각형 7"/>
          <p:cNvSpPr/>
          <p:nvPr/>
        </p:nvSpPr>
        <p:spPr>
          <a:xfrm>
            <a:off x="6286512" y="1214422"/>
            <a:ext cx="2366574" cy="706083"/>
          </a:xfrm>
          <a:prstGeom prst="roundRect">
            <a:avLst/>
          </a:prstGeom>
          <a:solidFill>
            <a:srgbClr val="AEE239">
              <a:alpha val="90000"/>
            </a:srgbClr>
          </a:solidFill>
          <a:ln w="50800">
            <a:solidFill>
              <a:srgbClr val="AEE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>
                <a:solidFill>
                  <a:srgbClr val="00462A"/>
                </a:solidFill>
              </a:rPr>
              <a:t>시대상황적 특성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58" y="4500570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P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세대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적극적 참여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(Participation),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열정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(Passion),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힘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(Potential power)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을 바탕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/>
            </a:r>
            <a:b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</a:b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         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으로 사회 패러다임의 변화를 일으킨 세대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(Paradigm-Shifter)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IP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세대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재미와 열정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(Interest &amp; Passion),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국제적 잠재력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(International   </a:t>
            </a:r>
            <a:b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</a:b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           Potential),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혁신의 개척자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(Innovative Pathfinder),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똑똑한 </a:t>
            </a:r>
            <a:r>
              <a:rPr lang="ko-KR" altLang="en-US" dirty="0" err="1">
                <a:solidFill>
                  <a:srgbClr val="646464"/>
                </a:solidFill>
                <a:latin typeface="+mn-ea"/>
                <a:ea typeface="+mn-ea"/>
              </a:rPr>
              <a:t>재테크족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   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/>
            </a:r>
            <a:b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</a:b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           (Intelligent Portfolio)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 3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포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/5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포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/7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포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연애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결혼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출산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/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인간관계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주택구입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/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꿈</a:t>
            </a:r>
            <a:r>
              <a:rPr lang="en-US" altLang="ko-KR" dirty="0">
                <a:solidFill>
                  <a:srgbClr val="646464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+mn-ea"/>
                <a:ea typeface="+mn-ea"/>
              </a:rPr>
              <a:t>희망</a:t>
            </a:r>
            <a:endParaRPr lang="en-US" altLang="ko-KR" dirty="0">
              <a:solidFill>
                <a:srgbClr val="646464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612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366" y="3000372"/>
            <a:ext cx="8229600" cy="857232"/>
          </a:xfrm>
        </p:spPr>
        <p:txBody>
          <a:bodyPr>
            <a:normAutofit/>
          </a:bodyPr>
          <a:lstStyle/>
          <a:p>
            <a:r>
              <a:rPr lang="ko-KR" altLang="en-US" sz="4200" spc="-150" dirty="0">
                <a:ln w="22225">
                  <a:solidFill>
                    <a:srgbClr val="8FBE00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에코세대의 삶의 궤적</a:t>
            </a:r>
          </a:p>
        </p:txBody>
      </p:sp>
    </p:spTree>
    <p:extLst>
      <p:ext uri="{BB962C8B-B14F-4D97-AF65-F5344CB8AC3E}">
        <p14:creationId xmlns:p14="http://schemas.microsoft.com/office/powerpoint/2010/main" val="186928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24300" y="5457825"/>
            <a:ext cx="1198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44" y="836712"/>
            <a:ext cx="887935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48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“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우리는 단군이래 가장 많이 공부하고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제일 똑똑하고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외국어에도 능통하고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첨단전자제품도 </a:t>
            </a:r>
            <a:r>
              <a:rPr lang="ko-KR" alt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레고블록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만지듯 다루는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세대야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.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안 그래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?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거의 모두 대학을 나왔고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토익점수는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세계 최고 수준이고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자막 없이도 할리우드 액션영화 정도는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볼 수 있고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타이핑도 분당 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300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타는 우습고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평균신장도 크지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.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악기 하나쯤은 다룰 줄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알고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맞아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, 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너도 피아노 치지 않아</a:t>
            </a:r>
            <a:r>
              <a:rPr lang="en-US" altLang="ko-KR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?</a:t>
            </a:r>
            <a:r>
              <a:rPr lang="ko-KR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바탕체" panose="02030609000101010101" pitchFamily="17" charset="-127"/>
              </a:rPr>
              <a:t> </a:t>
            </a:r>
            <a:endParaRPr lang="en-US" altLang="ko-KR" sz="3600" b="1" dirty="0">
              <a:solidFill>
                <a:srgbClr val="FFFFFF"/>
              </a:solidFill>
              <a:latin typeface="Arial" panose="020B0604020202020204" pitchFamily="34" charset="0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69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1261</TotalTime>
  <Words>1565</Words>
  <Application>Microsoft Office PowerPoint</Application>
  <PresentationFormat>화면 슬라이드 쇼(4:3)</PresentationFormat>
  <Paragraphs>360</Paragraphs>
  <Slides>46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46</vt:i4>
      </vt:variant>
    </vt:vector>
  </HeadingPairs>
  <TitlesOfParts>
    <vt:vector size="57" baseType="lpstr">
      <vt:lpstr>HY견고딕</vt:lpstr>
      <vt:lpstr>굴림</vt:lpstr>
      <vt:lpstr>나눔바른고딕</vt:lpstr>
      <vt:lpstr>돋움</vt:lpstr>
      <vt:lpstr>맑은 고딕</vt:lpstr>
      <vt:lpstr>바탕체</vt:lpstr>
      <vt:lpstr>Arial</vt:lpstr>
      <vt:lpstr>Times New Roman</vt:lpstr>
      <vt:lpstr>Wingdings</vt:lpstr>
      <vt:lpstr>테마1</vt:lpstr>
      <vt:lpstr>1_기본 디자인</vt:lpstr>
      <vt:lpstr>‘에코세대’에 대한</vt:lpstr>
      <vt:lpstr>에코세대’에 대한 사회학적 이해</vt:lpstr>
      <vt:lpstr>PowerPoint 프레젠테이션</vt:lpstr>
      <vt:lpstr>세대에 대한 사회학적 시각</vt:lpstr>
      <vt:lpstr>에코세대란 누구인가?</vt:lpstr>
      <vt:lpstr>에코세대의 사전적 정의와 기원</vt:lpstr>
      <vt:lpstr>에코세대를 명명하는 다양한 명칭들</vt:lpstr>
      <vt:lpstr>에코세대의 삶의 궤적</vt:lpstr>
      <vt:lpstr>PowerPoint 프레젠테이션</vt:lpstr>
      <vt:lpstr>PowerPoint 프레젠테이션</vt:lpstr>
      <vt:lpstr>에코세대가 경험한 주요 사건들</vt:lpstr>
      <vt:lpstr>수치로 보는 에코세대의 오늘</vt:lpstr>
      <vt:lpstr>수치로 보는 에코세대의 오늘</vt:lpstr>
      <vt:lpstr>수치로 보는 에코세대의 오늘</vt:lpstr>
      <vt:lpstr>에코 세대의 현실</vt:lpstr>
      <vt:lpstr>에코세대를 바라보는 시선들</vt:lpstr>
      <vt:lpstr>에코세대를 둘러싼 시선의 변화</vt:lpstr>
      <vt:lpstr>신문기사</vt:lpstr>
      <vt:lpstr>단행본 서적</vt:lpstr>
      <vt:lpstr>단행본 서적</vt:lpstr>
      <vt:lpstr>에코 세대의 현실을 다룬 서적들</vt:lpstr>
      <vt:lpstr>경제 관련 세대 간 갈등을 그린 서적들</vt:lpstr>
      <vt:lpstr>학술연구</vt:lpstr>
      <vt:lpstr>학술연구</vt:lpstr>
      <vt:lpstr>학술연구</vt:lpstr>
      <vt:lpstr>에코세대의 특징</vt:lpstr>
      <vt:lpstr>에코세대의 특징</vt:lpstr>
      <vt:lpstr>에코세대의 특징</vt:lpstr>
      <vt:lpstr>에코세대와 자기계발</vt:lpstr>
      <vt:lpstr>PowerPoint 프레젠테이션</vt:lpstr>
      <vt:lpstr>PowerPoint 프레젠테이션</vt:lpstr>
      <vt:lpstr>에코세대의 특징</vt:lpstr>
      <vt:lpstr>에코세대의 뇌구조</vt:lpstr>
      <vt:lpstr>PowerPoint 프레젠테이션</vt:lpstr>
      <vt:lpstr>PowerPoint 프레젠테이션</vt:lpstr>
      <vt:lpstr>PowerPoint 프레젠테이션</vt:lpstr>
      <vt:lpstr>에코세대의 특징</vt:lpstr>
      <vt:lpstr>시댁과의 Give and Take적 관계 </vt:lpstr>
      <vt:lpstr>PowerPoint 프레젠테이션</vt:lpstr>
      <vt:lpstr>PowerPoint 프레젠테이션</vt:lpstr>
      <vt:lpstr>에코세대의 특징</vt:lpstr>
      <vt:lpstr>PowerPoint 프레젠테이션</vt:lpstr>
      <vt:lpstr>PowerPoint 프레젠테이션</vt:lpstr>
      <vt:lpstr>PowerPoint 프레젠테이션</vt:lpstr>
      <vt:lpstr>결론</vt:lpstr>
      <vt:lpstr>결론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‘에코세대’에 대한 사회학적 이해</dc:title>
  <dc:creator>user</dc:creator>
  <cp:lastModifiedBy>onnuri</cp:lastModifiedBy>
  <cp:revision>348</cp:revision>
  <cp:lastPrinted>2015-10-05T01:56:20Z</cp:lastPrinted>
  <dcterms:created xsi:type="dcterms:W3CDTF">2015-10-01T05:56:20Z</dcterms:created>
  <dcterms:modified xsi:type="dcterms:W3CDTF">2018-05-06T01:25:12Z</dcterms:modified>
</cp:coreProperties>
</file>